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49" r:id="rId5"/>
    <p:sldMasterId id="2147483772" r:id="rId6"/>
  </p:sldMasterIdLst>
  <p:notesMasterIdLst>
    <p:notesMasterId r:id="rId42"/>
  </p:notesMasterIdLst>
  <p:handoutMasterIdLst>
    <p:handoutMasterId r:id="rId43"/>
  </p:handoutMasterIdLst>
  <p:sldIdLst>
    <p:sldId id="330" r:id="rId7"/>
    <p:sldId id="680" r:id="rId8"/>
    <p:sldId id="644" r:id="rId9"/>
    <p:sldId id="645" r:id="rId10"/>
    <p:sldId id="387" r:id="rId11"/>
    <p:sldId id="646" r:id="rId12"/>
    <p:sldId id="647" r:id="rId13"/>
    <p:sldId id="648" r:id="rId14"/>
    <p:sldId id="649" r:id="rId15"/>
    <p:sldId id="650" r:id="rId16"/>
    <p:sldId id="511" r:id="rId17"/>
    <p:sldId id="669" r:id="rId18"/>
    <p:sldId id="670" r:id="rId19"/>
    <p:sldId id="633" r:id="rId20"/>
    <p:sldId id="671" r:id="rId21"/>
    <p:sldId id="666" r:id="rId22"/>
    <p:sldId id="634" r:id="rId23"/>
    <p:sldId id="656" r:id="rId24"/>
    <p:sldId id="655" r:id="rId25"/>
    <p:sldId id="626" r:id="rId26"/>
    <p:sldId id="658" r:id="rId27"/>
    <p:sldId id="659" r:id="rId28"/>
    <p:sldId id="627" r:id="rId29"/>
    <p:sldId id="660" r:id="rId30"/>
    <p:sldId id="661" r:id="rId31"/>
    <p:sldId id="662" r:id="rId32"/>
    <p:sldId id="614" r:id="rId33"/>
    <p:sldId id="678" r:id="rId34"/>
    <p:sldId id="657" r:id="rId35"/>
    <p:sldId id="679" r:id="rId36"/>
    <p:sldId id="676" r:id="rId37"/>
    <p:sldId id="677" r:id="rId38"/>
    <p:sldId id="674" r:id="rId39"/>
    <p:sldId id="675" r:id="rId40"/>
    <p:sldId id="663" r:id="rId41"/>
  </p:sldIdLst>
  <p:sldSz cx="12188825" cy="6858000"/>
  <p:notesSz cx="7023100" cy="93091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32BF143-2A19-4EE7-8BD5-6798161C09D7}">
          <p14:sldIdLst>
            <p14:sldId id="330"/>
            <p14:sldId id="680"/>
            <p14:sldId id="644"/>
            <p14:sldId id="645"/>
            <p14:sldId id="387"/>
            <p14:sldId id="646"/>
            <p14:sldId id="647"/>
            <p14:sldId id="648"/>
            <p14:sldId id="649"/>
            <p14:sldId id="650"/>
            <p14:sldId id="511"/>
            <p14:sldId id="669"/>
            <p14:sldId id="670"/>
            <p14:sldId id="633"/>
            <p14:sldId id="671"/>
            <p14:sldId id="666"/>
            <p14:sldId id="634"/>
            <p14:sldId id="656"/>
            <p14:sldId id="655"/>
            <p14:sldId id="626"/>
            <p14:sldId id="658"/>
            <p14:sldId id="659"/>
            <p14:sldId id="627"/>
            <p14:sldId id="660"/>
            <p14:sldId id="661"/>
            <p14:sldId id="662"/>
            <p14:sldId id="614"/>
          </p14:sldIdLst>
        </p14:section>
        <p14:section name="Archive" id="{F656A780-3C88-4A2B-893D-45E5E36BD50C}">
          <p14:sldIdLst>
            <p14:sldId id="678"/>
            <p14:sldId id="657"/>
            <p14:sldId id="679"/>
            <p14:sldId id="676"/>
            <p14:sldId id="677"/>
            <p14:sldId id="674"/>
            <p14:sldId id="675"/>
            <p14:sldId id="663"/>
          </p14:sldIdLst>
        </p14:section>
      </p14:sectionLst>
    </p:ext>
    <p:ext uri="{EFAFB233-063F-42B5-8137-9DF3F51BA10A}">
      <p15:sldGuideLst xmlns:p15="http://schemas.microsoft.com/office/powerpoint/2012/main">
        <p15:guide id="1" orient="horz" pos="2160">
          <p15:clr>
            <a:srgbClr val="A4A3A4"/>
          </p15:clr>
        </p15:guide>
        <p15:guide id="2" orient="horz" pos="911">
          <p15:clr>
            <a:srgbClr val="A4A3A4"/>
          </p15:clr>
        </p15:guide>
        <p15:guide id="3" orient="horz" pos="1199">
          <p15:clr>
            <a:srgbClr val="A4A3A4"/>
          </p15:clr>
        </p15:guide>
        <p15:guide id="4" orient="horz" pos="1487">
          <p15:clr>
            <a:srgbClr val="A4A3A4"/>
          </p15:clr>
        </p15:guide>
        <p15:guide id="5" orient="horz" pos="2729">
          <p15:clr>
            <a:srgbClr val="A4A3A4"/>
          </p15:clr>
        </p15:guide>
        <p15:guide id="6" orient="horz" pos="4176">
          <p15:clr>
            <a:srgbClr val="A4A3A4"/>
          </p15:clr>
        </p15:guide>
        <p15:guide id="7" pos="3839">
          <p15:clr>
            <a:srgbClr val="A4A3A4"/>
          </p15:clr>
        </p15:guide>
        <p15:guide id="8" pos="326">
          <p15:clr>
            <a:srgbClr val="A4A3A4"/>
          </p15:clr>
        </p15:guide>
        <p15:guide id="9" pos="7067">
          <p15:clr>
            <a:srgbClr val="A4A3A4"/>
          </p15:clr>
        </p15:guide>
        <p15:guide id="10" pos="7355">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s Conard" initials="JC" lastIdx="3" clrIdx="0"/>
  <p:cmAuthor id="1" name="Jonah Sterling" initials="JB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AEEF"/>
    <a:srgbClr val="5BADFF"/>
    <a:srgbClr val="9A009A"/>
    <a:srgbClr val="92D050"/>
    <a:srgbClr val="FFFFFF"/>
    <a:srgbClr val="000000"/>
    <a:srgbClr val="A6A6A6"/>
    <a:srgbClr val="FF330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16" autoAdjust="0"/>
    <p:restoredTop sz="69364" autoAdjust="0"/>
  </p:normalViewPr>
  <p:slideViewPr>
    <p:cSldViewPr snapToGrid="0">
      <p:cViewPr varScale="1">
        <p:scale>
          <a:sx n="64" d="100"/>
          <a:sy n="64" d="100"/>
        </p:scale>
        <p:origin x="1008" y="60"/>
      </p:cViewPr>
      <p:guideLst>
        <p:guide orient="horz" pos="2160"/>
        <p:guide orient="horz" pos="911"/>
        <p:guide orient="horz" pos="1199"/>
        <p:guide orient="horz" pos="1487"/>
        <p:guide orient="horz" pos="2729"/>
        <p:guide orient="horz" pos="4176"/>
        <p:guide pos="3839"/>
        <p:guide pos="326"/>
        <p:guide pos="7067"/>
        <p:guide pos="7355"/>
      </p:guideLst>
    </p:cSldViewPr>
  </p:slideViewPr>
  <p:notesTextViewPr>
    <p:cViewPr>
      <p:scale>
        <a:sx n="100" d="100"/>
        <a:sy n="100" d="100"/>
      </p:scale>
      <p:origin x="0" y="0"/>
    </p:cViewPr>
  </p:notesTextViewPr>
  <p:sorterViewPr>
    <p:cViewPr>
      <p:scale>
        <a:sx n="42" d="100"/>
        <a:sy n="42" d="100"/>
      </p:scale>
      <p:origin x="0" y="0"/>
    </p:cViewPr>
  </p:sorterViewPr>
  <p:notesViewPr>
    <p:cSldViewPr snapToGrid="0" showGuides="1">
      <p:cViewPr varScale="1">
        <p:scale>
          <a:sx n="78" d="100"/>
          <a:sy n="78" d="100"/>
        </p:scale>
        <p:origin x="-2622" y="-10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773"/>
          </a:xfrm>
          <a:prstGeom prst="rect">
            <a:avLst/>
          </a:prstGeom>
        </p:spPr>
        <p:txBody>
          <a:bodyPr vert="horz" lIns="92446" tIns="46223" rIns="92446" bIns="46223"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978132" y="0"/>
            <a:ext cx="3043343" cy="465773"/>
          </a:xfrm>
          <a:prstGeom prst="rect">
            <a:avLst/>
          </a:prstGeom>
        </p:spPr>
        <p:txBody>
          <a:bodyPr vert="horz" lIns="92446" tIns="46223" rIns="92446" bIns="46223" rtlCol="0"/>
          <a:lstStyle>
            <a:lvl1pPr algn="r">
              <a:defRPr sz="1200"/>
            </a:lvl1pPr>
          </a:lstStyle>
          <a:p>
            <a:fld id="{126C4AC0-4315-44D1-8268-F58D6F432E18}" type="datetimeFigureOut">
              <a:rPr lang="en-US" smtClean="0">
                <a:latin typeface="Segoe UI" pitchFamily="34" charset="0"/>
              </a:rPr>
              <a:t>10/10/2013</a:t>
            </a:fld>
            <a:endParaRPr lang="en-US" dirty="0">
              <a:latin typeface="Segoe UI" pitchFamily="34" charset="0"/>
            </a:endParaRPr>
          </a:p>
        </p:txBody>
      </p:sp>
      <p:sp>
        <p:nvSpPr>
          <p:cNvPr id="4" name="Footer Placeholder 3"/>
          <p:cNvSpPr>
            <a:spLocks noGrp="1"/>
          </p:cNvSpPr>
          <p:nvPr>
            <p:ph type="ftr" sz="quarter" idx="2"/>
          </p:nvPr>
        </p:nvSpPr>
        <p:spPr>
          <a:xfrm>
            <a:off x="0" y="8841738"/>
            <a:ext cx="3043343" cy="465773"/>
          </a:xfrm>
          <a:prstGeom prst="rect">
            <a:avLst/>
          </a:prstGeom>
        </p:spPr>
        <p:txBody>
          <a:bodyPr vert="horz" lIns="92446" tIns="46223" rIns="92446" bIns="46223"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978132" y="8841738"/>
            <a:ext cx="3043343" cy="465773"/>
          </a:xfrm>
          <a:prstGeom prst="rect">
            <a:avLst/>
          </a:prstGeom>
        </p:spPr>
        <p:txBody>
          <a:bodyPr vert="horz" lIns="92446" tIns="46223" rIns="92446" bIns="46223"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2446" tIns="46223" rIns="92446" bIns="46223"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2446" tIns="46223" rIns="92446" bIns="46223" rtlCol="0"/>
          <a:lstStyle>
            <a:lvl1pPr algn="r">
              <a:defRPr sz="1200">
                <a:latin typeface="Segoe UI" pitchFamily="34" charset="0"/>
              </a:defRPr>
            </a:lvl1pPr>
          </a:lstStyle>
          <a:p>
            <a:fld id="{CAE3F082-F902-42D8-A765-720E172C3194}" type="datetimeFigureOut">
              <a:rPr lang="en-US" smtClean="0"/>
              <a:pPr/>
              <a:t>10/10/2013</a:t>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2446" tIns="46223" rIns="92446" bIns="46223"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2030"/>
            <a:ext cx="3043343" cy="465455"/>
          </a:xfrm>
          <a:prstGeom prst="rect">
            <a:avLst/>
          </a:prstGeom>
        </p:spPr>
        <p:txBody>
          <a:bodyPr vert="horz" lIns="92446" tIns="46223" rIns="92446" bIns="46223"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2446" tIns="46223" rIns="92446" bIns="46223"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2985932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a:t>
            </a:r>
            <a:r>
              <a:rPr lang="en-US" sz="1600" kern="1200" baseline="0" dirty="0" smtClean="0">
                <a:solidFill>
                  <a:schemeClr val="tx1"/>
                </a:solidFill>
                <a:effectLst/>
                <a:latin typeface="Segoe UI" pitchFamily="34" charset="0"/>
                <a:ea typeface="+mn-ea"/>
                <a:cs typeface="+mn-cs"/>
              </a:rPr>
              <a:t> where the first demo left off by adding data validation when saving a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Demo:</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Script:</a:t>
            </a:r>
            <a:r>
              <a:rPr lang="en-US" sz="1600" kern="1200" baseline="0" dirty="0" smtClean="0">
                <a:solidFill>
                  <a:schemeClr val="tx1"/>
                </a:solidFill>
                <a:effectLst/>
                <a:latin typeface="Segoe UI" pitchFamily="34" charset="0"/>
                <a:ea typeface="+mn-ea"/>
                <a:cs typeface="+mn-cs"/>
              </a:rPr>
              <a:t> http://www.windowsazure.com/en-us/develop/mobile/tutorials/validate-modify-and-augment-data-dotnet/ </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Video: http://channel9.msdn.com/Series/Windows-Azure-Mobile-Services/Windows-Store-app-Validate-and-Modify-Data-with-Server-Scripts-in-Windows-Azure-Mobile-Services </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a:t>
            </a:r>
            <a:r>
              <a:rPr lang="en-US" sz="1600" kern="1200" baseline="0" dirty="0" smtClean="0">
                <a:solidFill>
                  <a:schemeClr val="tx1"/>
                </a:solidFill>
                <a:effectLst/>
                <a:latin typeface="Segoe UI" pitchFamily="34" charset="0"/>
                <a:ea typeface="+mn-ea"/>
                <a:cs typeface="+mn-cs"/>
              </a:rPr>
              <a:t> add some server scripts to validate our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 before we send it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We’ll make it so the data will only be saved if the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item’s text is at least 5 characters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Return to the portal</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Open the </a:t>
            </a:r>
            <a:r>
              <a:rPr lang="en-US" sz="1600" kern="1200" dirty="0" err="1" smtClean="0">
                <a:solidFill>
                  <a:schemeClr val="tx1"/>
                </a:solidFill>
                <a:effectLst/>
                <a:latin typeface="Segoe UI" pitchFamily="34" charset="0"/>
                <a:ea typeface="+mn-ea"/>
                <a:cs typeface="+mn-cs"/>
              </a:rPr>
              <a:t>todo</a:t>
            </a:r>
            <a:r>
              <a:rPr lang="en-US" sz="1600" kern="1200" dirty="0" smtClean="0">
                <a:solidFill>
                  <a:schemeClr val="tx1"/>
                </a:solidFill>
                <a:effectLst/>
                <a:latin typeface="Segoe UI" pitchFamily="34" charset="0"/>
                <a:ea typeface="+mn-ea"/>
                <a:cs typeface="+mn-cs"/>
              </a:rPr>
              <a:t> item table and go to the scrip</a:t>
            </a:r>
            <a:r>
              <a:rPr lang="en-US" sz="1600" kern="1200" baseline="0" dirty="0" smtClean="0">
                <a:solidFill>
                  <a:schemeClr val="tx1"/>
                </a:solidFill>
                <a:effectLst/>
                <a:latin typeface="Segoe UI" pitchFamily="34" charset="0"/>
                <a:ea typeface="+mn-ea"/>
                <a:cs typeface="+mn-cs"/>
              </a:rPr>
              <a:t>t tab</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Show that the default script is just calling </a:t>
            </a:r>
            <a:r>
              <a:rPr lang="en-US" sz="1600" kern="1200" baseline="0" dirty="0" err="1" smtClean="0">
                <a:solidFill>
                  <a:schemeClr val="tx1"/>
                </a:solidFill>
                <a:effectLst/>
                <a:latin typeface="Segoe UI" pitchFamily="34" charset="0"/>
                <a:ea typeface="+mn-ea"/>
                <a:cs typeface="+mn-cs"/>
              </a:rPr>
              <a:t>request.execute</a:t>
            </a:r>
            <a:r>
              <a:rPr lang="en-US" sz="1600" kern="1200" baseline="0" dirty="0" smtClean="0">
                <a:solidFill>
                  <a:schemeClr val="tx1"/>
                </a:solidFill>
                <a:effectLst/>
                <a:latin typeface="Segoe UI" pitchFamily="34" charset="0"/>
                <a:ea typeface="+mn-ea"/>
                <a:cs typeface="+mn-cs"/>
              </a:rPr>
              <a:t>() which sends the request to the SQL DB</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Alter that to return a BAD_REQUEST and error message if the </a:t>
            </a:r>
            <a:r>
              <a:rPr lang="en-US" sz="1600" kern="1200" baseline="0" dirty="0" err="1" smtClean="0">
                <a:solidFill>
                  <a:schemeClr val="tx1"/>
                </a:solidFill>
                <a:effectLst/>
                <a:latin typeface="Segoe UI" pitchFamily="34" charset="0"/>
                <a:ea typeface="+mn-ea"/>
                <a:cs typeface="+mn-cs"/>
              </a:rPr>
              <a:t>todo</a:t>
            </a:r>
            <a:r>
              <a:rPr lang="en-US" sz="1600" kern="1200" baseline="0" dirty="0" smtClean="0">
                <a:solidFill>
                  <a:schemeClr val="tx1"/>
                </a:solidFill>
                <a:effectLst/>
                <a:latin typeface="Segoe UI" pitchFamily="34" charset="0"/>
                <a:ea typeface="+mn-ea"/>
                <a:cs typeface="+mn-cs"/>
              </a:rPr>
              <a:t> item’s text is less than 5 characters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Return to the client app and attempt to insert invalid data</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app (if necessary) and show that saving data still works by saving invalid data</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Detail the push notification lifecycle to give context for the demo</a:t>
            </a:r>
            <a:r>
              <a:rPr lang="en-US" sz="900" kern="1200" baseline="0" dirty="0" smtClean="0">
                <a:solidFill>
                  <a:schemeClr val="tx1"/>
                </a:solidFill>
                <a:effectLst/>
                <a:latin typeface="Segoe UI" pitchFamily="34" charset="0"/>
                <a:ea typeface="+mn-ea"/>
                <a:cs typeface="+mn-cs"/>
              </a:rPr>
              <a:t> coming up</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WNS is free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Show the start screen and talk about how push notifications can be used to </a:t>
            </a:r>
            <a:r>
              <a:rPr lang="en-US" sz="900" kern="1200" dirty="0" err="1" smtClean="0">
                <a:solidFill>
                  <a:schemeClr val="tx1"/>
                </a:solidFill>
                <a:effectLst/>
                <a:latin typeface="Segoe UI" pitchFamily="34" charset="0"/>
                <a:ea typeface="+mn-ea"/>
                <a:cs typeface="+mn-cs"/>
              </a:rPr>
              <a:t>lightup</a:t>
            </a:r>
            <a:r>
              <a:rPr lang="en-US" sz="900" kern="1200" dirty="0" smtClean="0">
                <a:solidFill>
                  <a:schemeClr val="tx1"/>
                </a:solidFill>
                <a:effectLst/>
                <a:latin typeface="Segoe UI" pitchFamily="34" charset="0"/>
                <a:ea typeface="+mn-ea"/>
                <a:cs typeface="+mn-cs"/>
              </a:rPr>
              <a:t> the start screen</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Green components are those FREE services Microsoft provides</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Blue components are</a:t>
            </a:r>
            <a:r>
              <a:rPr lang="en-US" sz="900" kern="1200" baseline="0" dirty="0" smtClean="0">
                <a:solidFill>
                  <a:schemeClr val="tx1"/>
                </a:solidFill>
                <a:effectLst/>
                <a:latin typeface="Segoe UI" pitchFamily="34" charset="0"/>
                <a:ea typeface="+mn-ea"/>
                <a:cs typeface="+mn-cs"/>
              </a:rPr>
              <a:t> those components that the application developer must write.</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Step 1 – using the </a:t>
            </a:r>
            <a:r>
              <a:rPr lang="en-US" sz="900" kern="1200" baseline="0" dirty="0" err="1" smtClean="0">
                <a:solidFill>
                  <a:schemeClr val="tx1"/>
                </a:solidFill>
                <a:effectLst/>
                <a:latin typeface="Segoe UI" pitchFamily="34" charset="0"/>
                <a:ea typeface="+mn-ea"/>
                <a:cs typeface="+mn-cs"/>
              </a:rPr>
              <a:t>WinRT</a:t>
            </a:r>
            <a:r>
              <a:rPr lang="en-US" sz="900" kern="1200" baseline="0" dirty="0" smtClean="0">
                <a:solidFill>
                  <a:schemeClr val="tx1"/>
                </a:solidFill>
                <a:effectLst/>
                <a:latin typeface="Segoe UI" pitchFamily="34" charset="0"/>
                <a:ea typeface="+mn-ea"/>
                <a:cs typeface="+mn-cs"/>
              </a:rPr>
              <a:t> API request a channel.  A channel uniquely identifies an app and its tile.</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Step</a:t>
            </a:r>
            <a:r>
              <a:rPr lang="en-US" sz="900" kern="1200" baseline="0" dirty="0" smtClean="0">
                <a:solidFill>
                  <a:schemeClr val="tx1"/>
                </a:solidFill>
                <a:effectLst/>
                <a:latin typeface="Segoe UI" pitchFamily="34" charset="0"/>
                <a:ea typeface="+mn-ea"/>
                <a:cs typeface="+mn-cs"/>
              </a:rPr>
              <a:t> 2 – channel is then registered and stored in your Mobile service</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Step 3 – When your application specific logic determines that it is time to send a notification you can retrieve the channel and compose a notification to be sent.  This is a two step process that first requires your service to </a:t>
            </a:r>
            <a:r>
              <a:rPr lang="en-US" sz="900" kern="1200" baseline="0" dirty="0" err="1" smtClean="0">
                <a:solidFill>
                  <a:schemeClr val="tx1"/>
                </a:solidFill>
                <a:effectLst/>
                <a:latin typeface="Segoe UI" pitchFamily="34" charset="0"/>
                <a:ea typeface="+mn-ea"/>
                <a:cs typeface="+mn-cs"/>
              </a:rPr>
              <a:t>auth</a:t>
            </a:r>
            <a:r>
              <a:rPr lang="en-US" sz="900" kern="1200" baseline="0" dirty="0" smtClean="0">
                <a:solidFill>
                  <a:schemeClr val="tx1"/>
                </a:solidFill>
                <a:effectLst/>
                <a:latin typeface="Segoe UI" pitchFamily="34" charset="0"/>
                <a:ea typeface="+mn-ea"/>
                <a:cs typeface="+mn-cs"/>
              </a:rPr>
              <a:t> against WNS and then compose and send a notification.  Mobile Services makes this step incredibly easy.</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Step 3 -  part 2 – WNS will take care of delivering the notification and the Notification client platform will deal with surfacing that notification for you and rendering the tile/toast/badge </a:t>
            </a:r>
            <a:r>
              <a:rPr lang="en-US" sz="900" kern="1200" baseline="0" dirty="0" err="1" smtClean="0">
                <a:solidFill>
                  <a:schemeClr val="tx1"/>
                </a:solidFill>
                <a:effectLst/>
                <a:latin typeface="Segoe UI" pitchFamily="34" charset="0"/>
                <a:ea typeface="+mn-ea"/>
                <a:cs typeface="+mn-cs"/>
              </a:rPr>
              <a:t>etc</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998190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Detail the types of notifications available with WNS</a:t>
            </a:r>
            <a:endParaRPr lang="en-US" sz="9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Detail how WNS </a:t>
            </a:r>
            <a:r>
              <a:rPr lang="en-US" sz="900" kern="1200" baseline="0" dirty="0" err="1" smtClean="0">
                <a:solidFill>
                  <a:schemeClr val="tx1"/>
                </a:solidFill>
                <a:effectLst/>
                <a:latin typeface="Segoe UI" pitchFamily="34" charset="0"/>
                <a:ea typeface="+mn-ea"/>
                <a:cs typeface="+mn-cs"/>
              </a:rPr>
              <a:t>Auth</a:t>
            </a:r>
            <a:r>
              <a:rPr lang="en-US" sz="900" kern="1200" baseline="0" dirty="0" smtClean="0">
                <a:solidFill>
                  <a:schemeClr val="tx1"/>
                </a:solidFill>
                <a:effectLst/>
                <a:latin typeface="Segoe UI" pitchFamily="34" charset="0"/>
                <a:ea typeface="+mn-ea"/>
                <a:cs typeface="+mn-cs"/>
              </a:rPr>
              <a:t> </a:t>
            </a:r>
            <a:r>
              <a:rPr lang="en-US" sz="900" kern="1200" baseline="0" dirty="0" err="1" smtClean="0">
                <a:solidFill>
                  <a:schemeClr val="tx1"/>
                </a:solidFill>
                <a:effectLst/>
                <a:latin typeface="Segoe UI" pitchFamily="34" charset="0"/>
                <a:ea typeface="+mn-ea"/>
                <a:cs typeface="+mn-cs"/>
              </a:rPr>
              <a:t>credentails</a:t>
            </a:r>
            <a:r>
              <a:rPr lang="en-US" sz="900" kern="1200" baseline="0" dirty="0" smtClean="0">
                <a:solidFill>
                  <a:schemeClr val="tx1"/>
                </a:solidFill>
                <a:effectLst/>
                <a:latin typeface="Segoe UI" pitchFamily="34" charset="0"/>
                <a:ea typeface="+mn-ea"/>
                <a:cs typeface="+mn-cs"/>
              </a:rPr>
              <a:t> are captured </a:t>
            </a: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Detail the API  namespace for push</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Talk through slide</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Raw notification support coming soon. </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41192112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 the demos by setting up push notification</a:t>
            </a:r>
            <a:r>
              <a:rPr lang="en-US" sz="1600" kern="1200" baseline="0" dirty="0" smtClean="0">
                <a:solidFill>
                  <a:schemeClr val="tx1"/>
                </a:solidFill>
                <a:effectLst/>
                <a:latin typeface="Segoe UI" pitchFamily="34" charset="0"/>
                <a:ea typeface="+mn-ea"/>
                <a:cs typeface="+mn-cs"/>
              </a:rPr>
              <a:t>s and delivering a push</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Demo:</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Video: http://channel9.msdn.com/Events/TechEd/NewZealand/2013/AZR313#time=59m55s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Right Click</a:t>
            </a:r>
            <a:r>
              <a:rPr lang="en-US" sz="1600" kern="1200" baseline="0" dirty="0" smtClean="0">
                <a:solidFill>
                  <a:schemeClr val="tx1"/>
                </a:solidFill>
                <a:effectLst/>
                <a:latin typeface="Segoe UI" pitchFamily="34" charset="0"/>
                <a:ea typeface="+mn-ea"/>
                <a:cs typeface="+mn-cs"/>
              </a:rPr>
              <a:t> on the Windows 8.1 Store App Project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Select Add &gt; Push Notification</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Now follow the Wizard Steps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Sign in using your Account that has a valid windows store subscription and it will list all registered apps on your Windows Store Dashboard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Select a Windows Store dashboard app or create an Existing one to associate with your App.  This in effect performs the same action as Associate with store. Press Next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Select an existing mobile service or select Create New.  Once done hit next.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Explain the summary configuration </a:t>
            </a:r>
            <a:r>
              <a:rPr lang="en-US" sz="1600" kern="1200" baseline="0" dirty="0" err="1" smtClean="0">
                <a:solidFill>
                  <a:schemeClr val="tx1"/>
                </a:solidFill>
                <a:effectLst/>
                <a:latin typeface="Segoe UI" pitchFamily="34" charset="0"/>
                <a:ea typeface="+mn-ea"/>
                <a:cs typeface="+mn-cs"/>
              </a:rPr>
              <a:t>i.e</a:t>
            </a:r>
            <a:r>
              <a:rPr lang="en-US" sz="1600" kern="1200" baseline="0" dirty="0" smtClean="0">
                <a:solidFill>
                  <a:schemeClr val="tx1"/>
                </a:solidFill>
                <a:effectLst/>
                <a:latin typeface="Segoe UI" pitchFamily="34" charset="0"/>
                <a:ea typeface="+mn-ea"/>
                <a:cs typeface="+mn-cs"/>
              </a:rPr>
              <a:t> it is configuring your client app, adding code to the client to request a channel, configuring your mobile service with WNS credentials and adding a channels table and some test code to send a toast push notification Hit Finish.</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After the wizard finishes hit F5 to immediately show the Toast notification.</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Now that the effect of the wizard has been demonstrated show the code that was added for you.</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Show the Channel Registration code dropped into your client pointing out the </a:t>
            </a:r>
            <a:r>
              <a:rPr lang="en-US" sz="1600" kern="1200" baseline="0" dirty="0" err="1" smtClean="0">
                <a:solidFill>
                  <a:schemeClr val="tx1"/>
                </a:solidFill>
                <a:effectLst/>
                <a:latin typeface="Segoe UI" pitchFamily="34" charset="0"/>
                <a:ea typeface="+mn-ea"/>
                <a:cs typeface="+mn-cs"/>
              </a:rPr>
              <a:t>MobileServiceClient</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PushNotificationChannelManager</a:t>
            </a:r>
            <a:r>
              <a:rPr lang="en-US" sz="1600" kern="1200" baseline="0" dirty="0" smtClean="0">
                <a:solidFill>
                  <a:schemeClr val="tx1"/>
                </a:solidFill>
                <a:effectLst/>
                <a:latin typeface="Segoe UI" pitchFamily="34" charset="0"/>
                <a:ea typeface="+mn-ea"/>
                <a:cs typeface="+mn-cs"/>
              </a:rPr>
              <a:t> and insert operation the channels table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Expand Server Explorer in Visual Studio, Show the Windows Azure Node and Mobile Services Sub Node.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Open the insert.js script on the channels table and show the call to </a:t>
            </a:r>
            <a:r>
              <a:rPr lang="en-US" sz="1600" kern="1200" baseline="0" dirty="0" err="1" smtClean="0">
                <a:solidFill>
                  <a:schemeClr val="tx1"/>
                </a:solidFill>
                <a:effectLst/>
                <a:latin typeface="Segoe UI" pitchFamily="34" charset="0"/>
                <a:ea typeface="+mn-ea"/>
                <a:cs typeface="+mn-cs"/>
              </a:rPr>
              <a:t>push.wns.sendToast</a:t>
            </a:r>
            <a:r>
              <a:rPr lang="en-US" sz="1600" kern="1200" baseline="0" dirty="0" smtClean="0">
                <a:solidFill>
                  <a:schemeClr val="tx1"/>
                </a:solidFill>
                <a:effectLst/>
                <a:latin typeface="Segoe UI" pitchFamily="34" charset="0"/>
                <a:ea typeface="+mn-ea"/>
                <a:cs typeface="+mn-cs"/>
              </a:rPr>
              <a:t>* method.</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Now we’ll se</a:t>
            </a:r>
            <a:r>
              <a:rPr lang="en-US" sz="1600" kern="1200" baseline="0" dirty="0" smtClean="0">
                <a:solidFill>
                  <a:schemeClr val="tx1"/>
                </a:solidFill>
                <a:effectLst/>
                <a:latin typeface="Segoe UI" pitchFamily="34" charset="0"/>
                <a:ea typeface="+mn-ea"/>
                <a:cs typeface="+mn-cs"/>
              </a:rPr>
              <a:t>t up push notifications and get them working with our app</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Make sure you’ve practiced</a:t>
            </a:r>
            <a:r>
              <a:rPr lang="en-US" sz="1600" kern="1200" baseline="0" dirty="0" smtClean="0">
                <a:solidFill>
                  <a:schemeClr val="tx1"/>
                </a:solidFill>
                <a:effectLst/>
                <a:latin typeface="Segoe UI" pitchFamily="34" charset="0"/>
                <a:ea typeface="+mn-ea"/>
                <a:cs typeface="+mn-cs"/>
              </a:rPr>
              <a:t> and are familiar with all the steps necessary for implementing push notifications.  The new Wizard Tooling in VS 2013 for Windows 8.1 makes it a simple 3 minute process</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1020962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Slide Objectives:</a:t>
            </a:r>
            <a:endParaRPr lang="en-US" sz="9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Detail </a:t>
            </a:r>
            <a:r>
              <a:rPr lang="en-US" sz="900" kern="1200" dirty="0" err="1" smtClean="0">
                <a:solidFill>
                  <a:schemeClr val="tx1"/>
                </a:solidFill>
                <a:effectLst/>
                <a:latin typeface="Segoe UI" pitchFamily="34" charset="0"/>
                <a:ea typeface="+mn-ea"/>
                <a:cs typeface="+mn-cs"/>
              </a:rPr>
              <a:t>Auth</a:t>
            </a:r>
            <a:r>
              <a:rPr lang="en-US" sz="900" kern="1200" dirty="0" smtClean="0">
                <a:solidFill>
                  <a:schemeClr val="tx1"/>
                </a:solidFill>
                <a:effectLst/>
                <a:latin typeface="Segoe UI" pitchFamily="34" charset="0"/>
                <a:ea typeface="+mn-ea"/>
                <a:cs typeface="+mn-cs"/>
              </a:rPr>
              <a:t> options</a:t>
            </a:r>
          </a:p>
          <a:p>
            <a:pPr marL="171450" lvl="0" indent="-171450">
              <a:buFont typeface="Arial" pitchFamily="34" charset="0"/>
              <a:buChar cha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Speaking Points:</a:t>
            </a:r>
          </a:p>
          <a:p>
            <a:endParaRPr lang="en-US" sz="900" kern="1200" baseline="0" dirty="0" smtClean="0">
              <a:solidFill>
                <a:schemeClr val="tx1"/>
              </a:solidFill>
              <a:effectLst/>
              <a:latin typeface="Segoe UI" pitchFamily="34" charset="0"/>
              <a:ea typeface="+mn-ea"/>
              <a:cs typeface="+mn-cs"/>
            </a:endParaRPr>
          </a:p>
          <a:p>
            <a:pPr marL="171450" indent="-171450">
              <a:buFont typeface="Arial" pitchFamily="34" charset="0"/>
              <a:buChar char="•"/>
            </a:pPr>
            <a:r>
              <a:rPr lang="en-US" dirty="0" smtClean="0">
                <a:effectLst/>
              </a:rPr>
              <a:t>Windows Azure Mobile Services enables you to set the following permissions on table operations: </a:t>
            </a:r>
          </a:p>
          <a:p>
            <a:r>
              <a:rPr lang="en-US" b="1" dirty="0" smtClean="0">
                <a:effectLst/>
              </a:rPr>
              <a:t>Everyone</a:t>
            </a:r>
            <a:r>
              <a:rPr lang="en-US" dirty="0" smtClean="0">
                <a:effectLst/>
              </a:rPr>
              <a:t>: This means that any request for the operation against the table is accepted. This option leaves your data wide-open for everyone to access. </a:t>
            </a:r>
            <a:br>
              <a:rPr lang="en-US" dirty="0" smtClean="0">
                <a:effectLst/>
              </a:rPr>
            </a:br>
            <a:r>
              <a:rPr lang="en-US" b="1" dirty="0" smtClean="0">
                <a:effectLst/>
              </a:rPr>
              <a:t>Anybody with the Application Key</a:t>
            </a:r>
            <a:r>
              <a:rPr lang="en-US" dirty="0" smtClean="0">
                <a:effectLst/>
              </a:rPr>
              <a:t>: Only the correct application key is required to perform the operation. The application key is distributed with the application. Because this key is not securely distributed, it cannot be considered a security token. To secure access to you mobile service data, you must implement authentication. </a:t>
            </a:r>
            <a:br>
              <a:rPr lang="en-US" dirty="0" smtClean="0">
                <a:effectLst/>
              </a:rPr>
            </a:br>
            <a:r>
              <a:rPr lang="en-US" b="1" dirty="0" smtClean="0">
                <a:effectLst/>
              </a:rPr>
              <a:t>Only Authenticated Users</a:t>
            </a:r>
            <a:r>
              <a:rPr lang="en-US" dirty="0" smtClean="0">
                <a:effectLst/>
              </a:rPr>
              <a:t>: Only authenticated users are permitted to perform the operation. In this preview release, clients are authenticated by Live Connect services. Scripts can be used to further restrict access to tables based on an authenticated user. </a:t>
            </a:r>
            <a:br>
              <a:rPr lang="en-US" dirty="0" smtClean="0">
                <a:effectLst/>
              </a:rPr>
            </a:br>
            <a:r>
              <a:rPr lang="en-US" b="1" dirty="0" smtClean="0">
                <a:effectLst/>
              </a:rPr>
              <a:t>Only Scripts and Admins</a:t>
            </a:r>
            <a:r>
              <a:rPr lang="en-US" dirty="0" smtClean="0">
                <a:effectLst/>
              </a:rPr>
              <a:t>: The operation requires the service master key, which limits the operation only to registered scripts or to administrator accounts. </a:t>
            </a:r>
          </a:p>
          <a:p>
            <a:pPr marL="171450" lvl="0" indent="-171450">
              <a:buFont typeface="Arial" pitchFamily="34" charset="0"/>
              <a:buChar char="•"/>
            </a:pPr>
            <a:endParaRPr lang="en-US" sz="9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900" kern="1200" baseline="0" dirty="0" smtClean="0">
                <a:solidFill>
                  <a:schemeClr val="tx1"/>
                </a:solidFill>
                <a:effectLst/>
                <a:latin typeface="Segoe UI" pitchFamily="34" charset="0"/>
                <a:ea typeface="+mn-ea"/>
                <a:cs typeface="+mn-cs"/>
              </a:rPr>
              <a:t>The user parameter is available in all server side scripts methods and can be used to add more granular </a:t>
            </a:r>
            <a:r>
              <a:rPr lang="en-US" sz="900" kern="1200" baseline="0" dirty="0" err="1" smtClean="0">
                <a:solidFill>
                  <a:schemeClr val="tx1"/>
                </a:solidFill>
                <a:effectLst/>
                <a:latin typeface="Segoe UI" pitchFamily="34" charset="0"/>
                <a:ea typeface="+mn-ea"/>
                <a:cs typeface="+mn-cs"/>
              </a:rPr>
              <a:t>auth</a:t>
            </a:r>
            <a:r>
              <a:rPr lang="en-US" sz="900" kern="1200" baseline="0" dirty="0" smtClean="0">
                <a:solidFill>
                  <a:schemeClr val="tx1"/>
                </a:solidFill>
                <a:effectLst/>
                <a:latin typeface="Segoe UI" pitchFamily="34" charset="0"/>
                <a:ea typeface="+mn-ea"/>
                <a:cs typeface="+mn-cs"/>
              </a:rPr>
              <a:t> polices on you CRUD operations</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Notes:</a:t>
            </a:r>
            <a:r>
              <a:rPr lang="en-US" sz="900" kern="1200" dirty="0" smtClean="0">
                <a:solidFill>
                  <a:schemeClr val="tx1"/>
                </a:solidFill>
                <a:effectLst/>
                <a:latin typeface="Segoe UI" pitchFamily="34" charset="0"/>
                <a:ea typeface="+mn-ea"/>
                <a:cs typeface="+mn-cs"/>
              </a:rPr>
              <a:t>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4189687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what the User</a:t>
            </a:r>
            <a:r>
              <a:rPr lang="en-US" sz="1600" kern="1200" baseline="0" dirty="0" smtClean="0">
                <a:solidFill>
                  <a:schemeClr val="tx1"/>
                </a:solidFill>
                <a:effectLst/>
                <a:latin typeface="Segoe UI" pitchFamily="34" charset="0"/>
                <a:ea typeface="+mn-ea"/>
                <a:cs typeface="+mn-cs"/>
              </a:rPr>
              <a:t> object gets you access to inside your scripts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have</a:t>
            </a:r>
            <a:r>
              <a:rPr lang="en-US" sz="1600" kern="1200" baseline="0" dirty="0" smtClean="0">
                <a:solidFill>
                  <a:schemeClr val="tx1"/>
                </a:solidFill>
                <a:effectLst/>
                <a:latin typeface="Segoe UI" pitchFamily="34" charset="0"/>
                <a:ea typeface="+mn-ea"/>
                <a:cs typeface="+mn-cs"/>
              </a:rPr>
              <a:t> noticed earlier that one of the parameters to my scripts is a user object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user object has a few important properties and methods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First the level property tells us if the calling user is Anonymous, Authenticated, or an Admin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a:t>
            </a:r>
            <a:r>
              <a:rPr lang="en-US" sz="1600" kern="1200" baseline="0" dirty="0" err="1" smtClean="0">
                <a:solidFill>
                  <a:schemeClr val="tx1"/>
                </a:solidFill>
                <a:effectLst/>
                <a:latin typeface="Segoe UI" pitchFamily="34" charset="0"/>
                <a:ea typeface="+mn-ea"/>
                <a:cs typeface="+mn-cs"/>
              </a:rPr>
              <a:t>userId</a:t>
            </a:r>
            <a:r>
              <a:rPr lang="en-US" sz="1600" kern="1200" baseline="0" dirty="0" smtClean="0">
                <a:solidFill>
                  <a:schemeClr val="tx1"/>
                </a:solidFill>
                <a:effectLst/>
                <a:latin typeface="Segoe UI" pitchFamily="34" charset="0"/>
                <a:ea typeface="+mn-ea"/>
                <a:cs typeface="+mn-cs"/>
              </a:rPr>
              <a:t> will give us their ID which is either undefined or </a:t>
            </a:r>
            <a:r>
              <a:rPr lang="en-US" sz="1600" kern="1200" baseline="0" dirty="0" err="1" smtClean="0">
                <a:solidFill>
                  <a:schemeClr val="tx1"/>
                </a:solidFill>
                <a:effectLst/>
                <a:latin typeface="Segoe UI" pitchFamily="34" charset="0"/>
                <a:ea typeface="+mn-ea"/>
                <a:cs typeface="+mn-cs"/>
              </a:rPr>
              <a:t>provider:id</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Lastly, there is a method call </a:t>
            </a:r>
            <a:r>
              <a:rPr lang="en-US" sz="1600" kern="1200" baseline="0" dirty="0" err="1" smtClean="0">
                <a:solidFill>
                  <a:schemeClr val="tx1"/>
                </a:solidFill>
                <a:effectLst/>
                <a:latin typeface="Segoe UI" pitchFamily="34" charset="0"/>
                <a:ea typeface="+mn-ea"/>
                <a:cs typeface="+mn-cs"/>
              </a:rPr>
              <a:t>getIdentites</a:t>
            </a:r>
            <a:r>
              <a:rPr lang="en-US" sz="1600" kern="1200" baseline="0" dirty="0" smtClean="0">
                <a:solidFill>
                  <a:schemeClr val="tx1"/>
                </a:solidFill>
                <a:effectLst/>
                <a:latin typeface="Segoe UI" pitchFamily="34" charset="0"/>
                <a:ea typeface="+mn-ea"/>
                <a:cs typeface="+mn-cs"/>
              </a:rPr>
              <a:t>() which will give us both the User ID but also the provider access token / secret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So if you need to get the actual information back from the provider (i.e. Twitter) to do something (i.e. Tweet on behalf of the user) that method is how you would do it</a:t>
            </a:r>
          </a:p>
          <a:p>
            <a:pPr marL="609493" lvl="1"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16</a:t>
            </a:fld>
            <a:endParaRPr lang="en-US" dirty="0"/>
          </a:p>
        </p:txBody>
      </p:sp>
    </p:spTree>
    <p:extLst>
      <p:ext uri="{BB962C8B-B14F-4D97-AF65-F5344CB8AC3E}">
        <p14:creationId xmlns:p14="http://schemas.microsoft.com/office/powerpoint/2010/main" val="2927816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Continue the building on the same demo app by up</a:t>
            </a:r>
            <a:r>
              <a:rPr lang="en-US" sz="1600" kern="1200" baseline="0" dirty="0" smtClean="0">
                <a:solidFill>
                  <a:schemeClr val="tx1"/>
                </a:solidFill>
                <a:effectLst/>
                <a:latin typeface="Segoe UI" pitchFamily="34" charset="0"/>
                <a:ea typeface="+mn-ea"/>
                <a:cs typeface="+mn-cs"/>
              </a:rPr>
              <a:t> authentication to the app and restricting access to the </a:t>
            </a:r>
            <a:r>
              <a:rPr lang="en-US" sz="1600" kern="1200" baseline="0" dirty="0" err="1" smtClean="0">
                <a:solidFill>
                  <a:schemeClr val="tx1"/>
                </a:solidFill>
                <a:effectLst/>
                <a:latin typeface="Segoe UI" pitchFamily="34" charset="0"/>
                <a:ea typeface="+mn-ea"/>
                <a:cs typeface="+mn-cs"/>
              </a:rPr>
              <a:t>TodoItem</a:t>
            </a:r>
            <a:r>
              <a:rPr lang="en-US" sz="1600" kern="1200" baseline="0" dirty="0" smtClean="0">
                <a:solidFill>
                  <a:schemeClr val="tx1"/>
                </a:solidFill>
                <a:effectLst/>
                <a:latin typeface="Segoe UI" pitchFamily="34" charset="0"/>
                <a:ea typeface="+mn-ea"/>
                <a:cs typeface="+mn-cs"/>
              </a:rPr>
              <a:t> table. Pick an identity provider that will resonate with the audience.  Microsoft Account, Facebook, Twitter or Google</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Demo:</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Video: http://channel9.msdn.com/Series/Windows-Azure-Mobile-Services/Windows-Store-app-Getting-Started-with-Authentication-in-Windows-Azure-Mobile-Services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Script:</a:t>
            </a:r>
            <a:r>
              <a:rPr lang="en-US" sz="1600" kern="1200" baseline="0" dirty="0" smtClean="0">
                <a:solidFill>
                  <a:schemeClr val="tx1"/>
                </a:solidFill>
                <a:effectLst/>
                <a:latin typeface="Segoe UI" pitchFamily="34" charset="0"/>
                <a:ea typeface="+mn-ea"/>
                <a:cs typeface="+mn-cs"/>
              </a:rPr>
              <a:t> http://www.windowsazure.com/en-us/develop/mobile/tutorials/get-started-with-users-dotnet/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add</a:t>
            </a:r>
            <a:r>
              <a:rPr lang="en-US" sz="1600" kern="1200" baseline="0" dirty="0" smtClean="0">
                <a:solidFill>
                  <a:schemeClr val="tx1"/>
                </a:solidFill>
                <a:effectLst/>
                <a:latin typeface="Segoe UI" pitchFamily="34" charset="0"/>
                <a:ea typeface="+mn-ea"/>
                <a:cs typeface="+mn-cs"/>
              </a:rPr>
              <a:t> in authentication to our app and then restrict data access so </a:t>
            </a:r>
            <a:r>
              <a:rPr lang="en-US" sz="1600" kern="1200" baseline="0" dirty="0" err="1" smtClean="0">
                <a:solidFill>
                  <a:schemeClr val="tx1"/>
                </a:solidFill>
                <a:effectLst/>
                <a:latin typeface="Segoe UI" pitchFamily="34" charset="0"/>
                <a:ea typeface="+mn-ea"/>
                <a:cs typeface="+mn-cs"/>
              </a:rPr>
              <a:t>everyones</a:t>
            </a:r>
            <a:r>
              <a:rPr lang="en-US" sz="1600" kern="1200" baseline="0" dirty="0" smtClean="0">
                <a:solidFill>
                  <a:schemeClr val="tx1"/>
                </a:solidFill>
                <a:effectLst/>
                <a:latin typeface="Segoe UI" pitchFamily="34" charset="0"/>
                <a:ea typeface="+mn-ea"/>
                <a:cs typeface="+mn-cs"/>
              </a:rPr>
              <a:t> data is private to themself</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Change table permission to be </a:t>
            </a:r>
            <a:r>
              <a:rPr lang="en-US" sz="1600" kern="1200" dirty="0" err="1" smtClean="0">
                <a:solidFill>
                  <a:schemeClr val="tx1"/>
                </a:solidFill>
                <a:effectLst/>
                <a:latin typeface="Segoe UI" pitchFamily="34" charset="0"/>
                <a:ea typeface="+mn-ea"/>
                <a:cs typeface="+mn-cs"/>
              </a:rPr>
              <a:t>Authe</a:t>
            </a:r>
            <a:r>
              <a:rPr lang="en-US" sz="1600" kern="1200" baseline="0" dirty="0" err="1" smtClean="0">
                <a:solidFill>
                  <a:schemeClr val="tx1"/>
                </a:solidFill>
                <a:effectLst/>
                <a:latin typeface="Segoe UI" pitchFamily="34" charset="0"/>
                <a:ea typeface="+mn-ea"/>
                <a:cs typeface="+mn-cs"/>
              </a:rPr>
              <a:t>d</a:t>
            </a:r>
            <a:r>
              <a:rPr lang="en-US" sz="1600" kern="1200" baseline="0" dirty="0" smtClean="0">
                <a:solidFill>
                  <a:schemeClr val="tx1"/>
                </a:solidFill>
                <a:effectLst/>
                <a:latin typeface="Segoe UI" pitchFamily="34" charset="0"/>
                <a:ea typeface="+mn-ea"/>
                <a:cs typeface="+mn-cs"/>
              </a:rPr>
              <a:t> users only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app and show that you can no longer access data</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Set up authentication with a</a:t>
            </a:r>
            <a:r>
              <a:rPr lang="en-US" sz="1600" kern="1200" baseline="0" dirty="0" smtClean="0">
                <a:solidFill>
                  <a:schemeClr val="tx1"/>
                </a:solidFill>
                <a:effectLst/>
                <a:latin typeface="Segoe UI" pitchFamily="34" charset="0"/>
                <a:ea typeface="+mn-ea"/>
                <a:cs typeface="+mn-cs"/>
              </a:rPr>
              <a:t> provider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Put the provider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info into the Identity tab in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Add code on client to authenticate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Show authentication working and then getting data</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Change insert script to add </a:t>
            </a:r>
            <a:r>
              <a:rPr lang="en-US" sz="1600" kern="1200" baseline="0" dirty="0" err="1" smtClean="0">
                <a:solidFill>
                  <a:schemeClr val="tx1"/>
                </a:solidFill>
                <a:effectLst/>
                <a:latin typeface="Segoe UI" pitchFamily="34" charset="0"/>
                <a:ea typeface="+mn-ea"/>
                <a:cs typeface="+mn-cs"/>
              </a:rPr>
              <a:t>userId</a:t>
            </a:r>
            <a:r>
              <a:rPr lang="en-US" sz="1600" kern="1200" baseline="0" dirty="0" smtClean="0">
                <a:solidFill>
                  <a:schemeClr val="tx1"/>
                </a:solidFill>
                <a:effectLst/>
                <a:latin typeface="Segoe UI" pitchFamily="34" charset="0"/>
                <a:ea typeface="+mn-ea"/>
                <a:cs typeface="+mn-cs"/>
              </a:rPr>
              <a:t> to each saved item</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Save an item and show new column in </a:t>
            </a:r>
            <a:r>
              <a:rPr lang="en-US" sz="1600" kern="1200" baseline="0" dirty="0" err="1" smtClean="0">
                <a:solidFill>
                  <a:schemeClr val="tx1"/>
                </a:solidFill>
                <a:effectLst/>
                <a:latin typeface="Segoe UI" pitchFamily="34" charset="0"/>
                <a:ea typeface="+mn-ea"/>
                <a:cs typeface="+mn-cs"/>
              </a:rPr>
              <a:t>db</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Update Read script to add a where clause on </a:t>
            </a:r>
            <a:r>
              <a:rPr lang="en-US" sz="1600" kern="1200" baseline="0" dirty="0" err="1" smtClean="0">
                <a:solidFill>
                  <a:schemeClr val="tx1"/>
                </a:solidFill>
                <a:effectLst/>
                <a:latin typeface="Segoe UI" pitchFamily="34" charset="0"/>
                <a:ea typeface="+mn-ea"/>
                <a:cs typeface="+mn-cs"/>
              </a:rPr>
              <a:t>userId</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Rerun / refresh and show that only your data is available now</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74817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Custom API</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Earlier</a:t>
            </a:r>
            <a:r>
              <a:rPr lang="en-US" sz="1600" kern="1200" baseline="0" dirty="0" smtClean="0">
                <a:solidFill>
                  <a:schemeClr val="tx1"/>
                </a:solidFill>
                <a:effectLst/>
                <a:latin typeface="Segoe UI" pitchFamily="34" charset="0"/>
                <a:ea typeface="+mn-ea"/>
                <a:cs typeface="+mn-cs"/>
              </a:rPr>
              <a:t> we saw how to execute scripts during a CRUD operation against a table.  </a:t>
            </a:r>
            <a:r>
              <a:rPr lang="en-US" sz="1600" kern="1200" dirty="0" smtClean="0">
                <a:solidFill>
                  <a:schemeClr val="tx1"/>
                </a:solidFill>
                <a:effectLst/>
                <a:latin typeface="Segoe UI" pitchFamily="34" charset="0"/>
                <a:ea typeface="+mn-ea"/>
                <a:cs typeface="+mn-cs"/>
              </a:rPr>
              <a:t>Sometimes you don</a:t>
            </a:r>
            <a:r>
              <a:rPr lang="fr-FR" sz="1600" kern="1200" dirty="0" smtClean="0">
                <a:solidFill>
                  <a:schemeClr val="tx1"/>
                </a:solidFill>
                <a:effectLst/>
                <a:latin typeface="Segoe UI" pitchFamily="34" charset="0"/>
                <a:ea typeface="+mn-ea"/>
                <a:cs typeface="+mn-cs"/>
              </a:rPr>
              <a:t>’</a:t>
            </a:r>
            <a:r>
              <a:rPr lang="en-US" sz="1600" kern="1200" dirty="0" smtClean="0">
                <a:solidFill>
                  <a:schemeClr val="tx1"/>
                </a:solidFill>
                <a:effectLst/>
                <a:latin typeface="Segoe UI" pitchFamily="34" charset="0"/>
                <a:ea typeface="+mn-ea"/>
                <a:cs typeface="+mn-cs"/>
              </a:rPr>
              <a:t>t</a:t>
            </a:r>
            <a:r>
              <a:rPr lang="en-US" sz="1600" kern="1200" baseline="0" dirty="0" smtClean="0">
                <a:solidFill>
                  <a:schemeClr val="tx1"/>
                </a:solidFill>
                <a:effectLst/>
                <a:latin typeface="Segoe UI" pitchFamily="34" charset="0"/>
                <a:ea typeface="+mn-ea"/>
                <a:cs typeface="+mn-cs"/>
              </a:rPr>
              <a:t> want to hit a table because you’re not necessarily doing anything with SQL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This is easy to accomplish with Custom API</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 Custom API is a</a:t>
            </a:r>
            <a:r>
              <a:rPr lang="en-US" sz="1600" kern="1200" baseline="0" dirty="0" smtClean="0">
                <a:solidFill>
                  <a:schemeClr val="tx1"/>
                </a:solidFill>
                <a:effectLst/>
                <a:latin typeface="Segoe UI" pitchFamily="34" charset="0"/>
                <a:ea typeface="+mn-ea"/>
                <a:cs typeface="+mn-cs"/>
              </a:rPr>
              <a:t> non-table based script that is exposed by a REST API with the following methods: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GET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POST</a:t>
            </a:r>
            <a:br>
              <a:rPr lang="en-US" sz="1600" kern="1200" baseline="0" dirty="0" smtClean="0">
                <a:solidFill>
                  <a:schemeClr val="tx1"/>
                </a:solidFill>
                <a:effectLst/>
                <a:latin typeface="Segoe UI" pitchFamily="34" charset="0"/>
                <a:ea typeface="+mn-ea"/>
                <a:cs typeface="+mn-cs"/>
              </a:rPr>
            </a:br>
            <a:r>
              <a:rPr lang="en-US" sz="1600" kern="1200" baseline="0" dirty="0" smtClean="0">
                <a:solidFill>
                  <a:schemeClr val="tx1"/>
                </a:solidFill>
                <a:effectLst/>
                <a:latin typeface="Segoe UI" pitchFamily="34" charset="0"/>
                <a:ea typeface="+mn-ea"/>
                <a:cs typeface="+mn-cs"/>
              </a:rPr>
              <a:t>PUT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PATCH</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DELETE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set permissions on these operations just like with table operations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3457936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the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If you want to do backend processing you can do that with Mobile Services</a:t>
            </a:r>
            <a:r>
              <a:rPr lang="en-US" sz="1600" kern="1200" baseline="0" dirty="0" smtClean="0">
                <a:solidFill>
                  <a:schemeClr val="tx1"/>
                </a:solidFill>
                <a:effectLst/>
                <a:latin typeface="Segoe UI" pitchFamily="34" charset="0"/>
                <a:ea typeface="+mn-ea"/>
                <a:cs typeface="+mn-cs"/>
              </a:rPr>
              <a:t> as well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Scheduler</a:t>
            </a:r>
            <a:r>
              <a:rPr lang="en-US" sz="1600" kern="1200" baseline="0" dirty="0" smtClean="0">
                <a:solidFill>
                  <a:schemeClr val="tx1"/>
                </a:solidFill>
                <a:effectLst/>
                <a:latin typeface="Segoe UI" pitchFamily="34" charset="0"/>
                <a:ea typeface="+mn-ea"/>
                <a:cs typeface="+mn-cs"/>
              </a:rPr>
              <a:t> allows you to generate scripts which can run either on a scheduled basis or on demand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frequency and length of execution is based off of your service level</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is ideal for doing any sort of backend data processing or recurring server side functionality you need</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19</a:t>
            </a:fld>
            <a:endParaRPr lang="en-US" dirty="0"/>
          </a:p>
        </p:txBody>
      </p:sp>
    </p:spTree>
    <p:extLst>
      <p:ext uri="{BB962C8B-B14F-4D97-AF65-F5344CB8AC3E}">
        <p14:creationId xmlns:p14="http://schemas.microsoft.com/office/powerpoint/2010/main" val="4024046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Custom API as a means of executing script that is not</a:t>
            </a:r>
            <a:r>
              <a:rPr lang="en-US" sz="1600" kern="1200" baseline="0" dirty="0" smtClean="0">
                <a:solidFill>
                  <a:schemeClr val="tx1"/>
                </a:solidFill>
                <a:effectLst/>
                <a:latin typeface="Segoe UI" pitchFamily="34" charset="0"/>
                <a:ea typeface="+mn-ea"/>
                <a:cs typeface="+mn-cs"/>
              </a:rPr>
              <a:t> tide to a CRUD operation. Also show scheduler executing script on a schedule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Demo:</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Custom</a:t>
            </a:r>
            <a:r>
              <a:rPr lang="en-US" sz="1600" kern="1200" baseline="0" dirty="0" smtClean="0">
                <a:solidFill>
                  <a:schemeClr val="tx1"/>
                </a:solidFill>
                <a:effectLst/>
                <a:latin typeface="Segoe UI" pitchFamily="34" charset="0"/>
                <a:ea typeface="+mn-ea"/>
                <a:cs typeface="+mn-cs"/>
              </a:rPr>
              <a:t> API: http://www.windowsazure.com/en-us/develop/mobile/tutorials/create-pull-notifications-dotnet/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Scheduler: </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Script: http://www.windowsazure.com/en-us/develop/mobile/tutorials/schedule-backend-tasks/ </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Video: http://channel9.msdn.com/Series/Windows-Azure-Mobile-Services/Windows-Store-app-Getting-Started-with-the-Windows-Azure-Mobile-Services-Scheduler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a:t>
            </a:r>
            <a:r>
              <a:rPr lang="en-US" sz="1600" kern="1200" baseline="0" dirty="0" smtClean="0">
                <a:solidFill>
                  <a:schemeClr val="tx1"/>
                </a:solidFill>
                <a:effectLst/>
                <a:latin typeface="Segoe UI" pitchFamily="34" charset="0"/>
                <a:ea typeface="+mn-ea"/>
                <a:cs typeface="+mn-cs"/>
              </a:rPr>
              <a:t> look at the features we just talked about</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Create a scheduled job, show the different options</a:t>
            </a:r>
            <a:r>
              <a:rPr lang="en-US" sz="1600" kern="1200" baseline="0" dirty="0" smtClean="0">
                <a:solidFill>
                  <a:schemeClr val="tx1"/>
                </a:solidFill>
                <a:effectLst/>
                <a:latin typeface="Segoe UI" pitchFamily="34" charset="0"/>
                <a:ea typeface="+mn-ea"/>
                <a:cs typeface="+mn-cs"/>
              </a:rPr>
              <a:t> for scheduling it.  Show it’s Run Now feature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Generate a Custom API and show how you export the functionality for each HTTP method</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3269312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Overview of what the session will cover.</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Today we’ll speak about the following things:</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Mobile</a:t>
            </a:r>
            <a:r>
              <a:rPr lang="en-US" sz="1600" kern="1200" baseline="0" dirty="0" smtClean="0">
                <a:solidFill>
                  <a:schemeClr val="tx1"/>
                </a:solidFill>
                <a:effectLst/>
                <a:latin typeface="Segoe UI" pitchFamily="34" charset="0"/>
                <a:ea typeface="+mn-ea"/>
                <a:cs typeface="+mn-cs"/>
              </a:rPr>
              <a:t>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Features of mobile services including</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 notifications</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Security and authentication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a:t>
            </a:r>
            <a:r>
              <a:rPr lang="en-US" sz="1600" kern="1200" baseline="0" dirty="0" err="1" smtClean="0">
                <a:solidFill>
                  <a:schemeClr val="tx1"/>
                </a:solidFill>
                <a:effectLst/>
                <a:latin typeface="Segoe UI" pitchFamily="34" charset="0"/>
                <a:ea typeface="+mn-ea"/>
                <a:cs typeface="+mn-cs"/>
              </a:rPr>
              <a:t>etc</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At the end we should have time for questions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a:t>
            </a:fld>
            <a:endParaRPr lang="en-US" dirty="0"/>
          </a:p>
        </p:txBody>
      </p:sp>
    </p:spTree>
    <p:extLst>
      <p:ext uri="{BB962C8B-B14F-4D97-AF65-F5344CB8AC3E}">
        <p14:creationId xmlns:p14="http://schemas.microsoft.com/office/powerpoint/2010/main" val="33045335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diagnostics, logging, and scale</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Out of the box, Mobile</a:t>
            </a:r>
            <a:r>
              <a:rPr lang="en-US" sz="1600" kern="1200" baseline="0" dirty="0" smtClean="0">
                <a:solidFill>
                  <a:schemeClr val="tx1"/>
                </a:solidFill>
                <a:effectLst/>
                <a:latin typeface="Segoe UI" pitchFamily="34" charset="0"/>
                <a:ea typeface="+mn-ea"/>
                <a:cs typeface="+mn-cs"/>
              </a:rPr>
              <a:t> Services gives you insight into the number of API calls, devices, and data out</a:t>
            </a:r>
            <a:endParaRPr lang="en-US" sz="1600" kern="1200" dirty="0" smtClean="0">
              <a:solidFill>
                <a:schemeClr val="tx1"/>
              </a:solidFill>
              <a:effectLst/>
              <a:latin typeface="Segoe UI" pitchFamily="34" charset="0"/>
              <a:ea typeface="+mn-ea"/>
              <a:cs typeface="+mn-cs"/>
            </a:endParaRPr>
          </a:p>
          <a:p>
            <a:pPr marL="171450" marR="0" lvl="0" indent="-171450" algn="l" defTabSz="1218987" rtl="0" eaLnBrk="1" fontAlgn="auto" latinLnBrk="0" hangingPunct="1">
              <a:lnSpc>
                <a:spcPct val="100000"/>
              </a:lnSpc>
              <a:spcBef>
                <a:spcPts val="0"/>
              </a:spcBef>
              <a:spcAft>
                <a:spcPts val="0"/>
              </a:spcAft>
              <a:buClrTx/>
              <a:buSzTx/>
              <a:buFont typeface="Arial" pitchFamily="34" charset="0"/>
              <a:buChar char="•"/>
              <a:tabLst/>
              <a:defRPr/>
            </a:pPr>
            <a:r>
              <a:rPr lang="en-US" sz="1600" kern="1200" baseline="0" dirty="0" smtClean="0">
                <a:solidFill>
                  <a:schemeClr val="tx1"/>
                </a:solidFill>
                <a:effectLst/>
                <a:latin typeface="Segoe UI" pitchFamily="34" charset="0"/>
                <a:ea typeface="+mn-ea"/>
                <a:cs typeface="+mn-cs"/>
              </a:rPr>
              <a:t>Any uncaught errors will automatically be logged, you can also log information on your own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Scaling Mobile Services is based</a:t>
            </a:r>
            <a:r>
              <a:rPr lang="en-US" sz="1600" kern="1200" baseline="0" dirty="0" smtClean="0">
                <a:solidFill>
                  <a:schemeClr val="tx1"/>
                </a:solidFill>
                <a:effectLst/>
                <a:latin typeface="Segoe UI" pitchFamily="34" charset="0"/>
                <a:ea typeface="+mn-ea"/>
                <a:cs typeface="+mn-cs"/>
              </a:rPr>
              <a:t> off of the number of API calls you use in a month (more on this in a second)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also scale your SQL DB and server</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21</a:t>
            </a:fld>
            <a:endParaRPr lang="en-US" dirty="0"/>
          </a:p>
        </p:txBody>
      </p:sp>
    </p:spTree>
    <p:extLst>
      <p:ext uri="{BB962C8B-B14F-4D97-AF65-F5344CB8AC3E}">
        <p14:creationId xmlns:p14="http://schemas.microsoft.com/office/powerpoint/2010/main" val="21699414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scale levels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more about the scale</a:t>
            </a:r>
            <a:r>
              <a:rPr lang="en-US" sz="1600" kern="1200" baseline="0" dirty="0" smtClean="0">
                <a:solidFill>
                  <a:schemeClr val="tx1"/>
                </a:solidFill>
                <a:effectLst/>
                <a:latin typeface="Segoe UI" pitchFamily="34" charset="0"/>
                <a:ea typeface="+mn-ea"/>
                <a:cs typeface="+mn-cs"/>
              </a:rPr>
              <a:t> options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First</a:t>
            </a:r>
            <a:r>
              <a:rPr lang="en-US" sz="1600" kern="1200" baseline="0" dirty="0" smtClean="0">
                <a:solidFill>
                  <a:schemeClr val="tx1"/>
                </a:solidFill>
                <a:effectLst/>
                <a:latin typeface="Segoe UI" pitchFamily="34" charset="0"/>
                <a:ea typeface="+mn-ea"/>
                <a:cs typeface="+mn-cs"/>
              </a:rPr>
              <a:t> there is a free level of Mobile Services which gives you 500k API calls for your whole subscription per month</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Standard is 1.5M API calls per unit in a month</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Premium is 15M API calls per unit in a month</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Any notes go here</a:t>
            </a: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22</a:t>
            </a:fld>
            <a:endParaRPr lang="en-US" dirty="0"/>
          </a:p>
        </p:txBody>
      </p:sp>
    </p:spTree>
    <p:extLst>
      <p:ext uri="{BB962C8B-B14F-4D97-AF65-F5344CB8AC3E}">
        <p14:creationId xmlns:p14="http://schemas.microsoft.com/office/powerpoint/2010/main" val="2992330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diagnostics,</a:t>
            </a:r>
            <a:r>
              <a:rPr lang="en-US" sz="1600" kern="1200" baseline="0" dirty="0" smtClean="0">
                <a:solidFill>
                  <a:schemeClr val="tx1"/>
                </a:solidFill>
                <a:effectLst/>
                <a:latin typeface="Segoe UI" pitchFamily="34" charset="0"/>
                <a:ea typeface="+mn-ea"/>
                <a:cs typeface="+mn-cs"/>
              </a:rPr>
              <a:t> logging and scale in the portal.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Demo:</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These</a:t>
            </a:r>
            <a:r>
              <a:rPr lang="en-US" sz="1600" kern="1200" baseline="0" dirty="0" smtClean="0">
                <a:solidFill>
                  <a:schemeClr val="tx1"/>
                </a:solidFill>
                <a:effectLst/>
                <a:latin typeface="Segoe UI" pitchFamily="34" charset="0"/>
                <a:ea typeface="+mn-ea"/>
                <a:cs typeface="+mn-cs"/>
              </a:rPr>
              <a:t> steps are self explanatory</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a:t>
            </a:r>
            <a:r>
              <a:rPr lang="en-US" sz="1600" kern="1200" baseline="0" dirty="0" smtClean="0">
                <a:solidFill>
                  <a:schemeClr val="tx1"/>
                </a:solidFill>
                <a:effectLst/>
                <a:latin typeface="Segoe UI" pitchFamily="34" charset="0"/>
                <a:ea typeface="+mn-ea"/>
                <a:cs typeface="+mn-cs"/>
              </a:rPr>
              <a:t> look at those three things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Go to the dashboard</a:t>
            </a:r>
            <a:r>
              <a:rPr lang="en-US" sz="1600" kern="1200" baseline="0" dirty="0" smtClean="0">
                <a:solidFill>
                  <a:schemeClr val="tx1"/>
                </a:solidFill>
                <a:effectLst/>
                <a:latin typeface="Segoe UI" pitchFamily="34" charset="0"/>
                <a:ea typeface="+mn-ea"/>
                <a:cs typeface="+mn-cs"/>
              </a:rPr>
              <a:t> and show the diagnostics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Go to the logging page and show any logs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Go to the scale tab:</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Switch between free, standard, premium</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a:t>
            </a:r>
            <a:r>
              <a:rPr lang="en-US" kern="1200" baseline="0" dirty="0" err="1" smtClean="0">
                <a:solidFill>
                  <a:schemeClr val="tx1"/>
                </a:solidFill>
                <a:effectLst/>
                <a:latin typeface="Segoe UI" pitchFamily="34" charset="0"/>
                <a:ea typeface="+mn-ea"/>
                <a:cs typeface="+mn-cs"/>
              </a:rPr>
              <a:t>Autoscale</a:t>
            </a:r>
            <a:r>
              <a:rPr lang="en-US" kern="1200" baseline="0" dirty="0" smtClean="0">
                <a:solidFill>
                  <a:schemeClr val="tx1"/>
                </a:solidFill>
                <a:effectLst/>
                <a:latin typeface="Segoe UI" pitchFamily="34" charset="0"/>
                <a:ea typeface="+mn-ea"/>
                <a:cs typeface="+mn-cs"/>
              </a:rPr>
              <a:t>, talk about how that works</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changing unit count</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Show changing the DB scale</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310439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tiers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look at</a:t>
            </a:r>
            <a:r>
              <a:rPr lang="en-US" sz="1600" kern="1200" baseline="0" dirty="0" smtClean="0">
                <a:solidFill>
                  <a:schemeClr val="tx1"/>
                </a:solidFill>
                <a:effectLst/>
                <a:latin typeface="Segoe UI" pitchFamily="34" charset="0"/>
                <a:ea typeface="+mn-ea"/>
                <a:cs typeface="+mn-cs"/>
              </a:rPr>
              <a:t> the tiers in more detail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each tier and how it differs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For</a:t>
            </a:r>
            <a:r>
              <a:rPr lang="en-US" sz="1600" kern="1200" baseline="0" dirty="0" smtClean="0">
                <a:solidFill>
                  <a:schemeClr val="tx1"/>
                </a:solidFill>
                <a:effectLst/>
                <a:latin typeface="Segoe UI" pitchFamily="34" charset="0"/>
                <a:ea typeface="+mn-ea"/>
                <a:cs typeface="+mn-cs"/>
              </a:rPr>
              <a:t> SQL Database, explain there is a 20mb free DB you can use (one per sub) but SQL is charged SEPARATELY from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Pricing has been left off of</a:t>
            </a:r>
            <a:r>
              <a:rPr lang="en-US" sz="1600" kern="1200" baseline="0" dirty="0" smtClean="0">
                <a:solidFill>
                  <a:schemeClr val="tx1"/>
                </a:solidFill>
                <a:effectLst/>
                <a:latin typeface="Segoe UI" pitchFamily="34" charset="0"/>
                <a:ea typeface="+mn-ea"/>
                <a:cs typeface="+mn-cs"/>
              </a:rPr>
              <a:t> this slide in case of changes but you should have a good idea of what the pricing per unit should be going into this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24</a:t>
            </a:fld>
            <a:endParaRPr lang="en-US" dirty="0"/>
          </a:p>
        </p:txBody>
      </p:sp>
    </p:spTree>
    <p:extLst>
      <p:ext uri="{BB962C8B-B14F-4D97-AF65-F5344CB8AC3E}">
        <p14:creationId xmlns:p14="http://schemas.microsoft.com/office/powerpoint/2010/main" val="2150257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Highlight the features Mobile Services offered</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In Review</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Mobile Services is a Backend-as-a-Service</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BaaS</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Instead of coding, testing, deploying, and maintaining your own backend, you spin up a Mobile Service and can instantly take advantage of a ton of great features.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These features include: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 powered by SQL Database (but not requiring you to be a DBA)</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Simple and easy to use push notifications</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User authentication and data authorization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Server side logic so you can craft how your application will function on the server.</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 so you can meet the demand of your mobile apps when they get featured</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Logging and Diagnostics so you can get insight into how your Mobile Service is working</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Backend processing using something called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a:t>
            </a:r>
            <a:r>
              <a:rPr lang="en-US" sz="1600" kern="1200" baseline="0" dirty="0" smtClean="0">
                <a:solidFill>
                  <a:schemeClr val="tx1"/>
                </a:solidFill>
                <a:effectLst/>
                <a:latin typeface="Segoe UI" pitchFamily="34" charset="0"/>
                <a:ea typeface="+mn-ea"/>
                <a:cs typeface="+mn-cs"/>
              </a:rPr>
              <a:t> to mention at this time that support exists for other platforms as well (Win Store, Win Phone, Android, </a:t>
            </a:r>
            <a:r>
              <a:rPr lang="en-US" sz="1600" kern="1200" baseline="0" dirty="0" err="1" smtClean="0">
                <a:solidFill>
                  <a:schemeClr val="tx1"/>
                </a:solidFill>
                <a:effectLst/>
                <a:latin typeface="Segoe UI" pitchFamily="34" charset="0"/>
                <a:ea typeface="+mn-ea"/>
                <a:cs typeface="+mn-cs"/>
              </a:rPr>
              <a:t>iOS</a:t>
            </a:r>
            <a:r>
              <a:rPr lang="en-US" sz="1600" kern="1200" baseline="0" dirty="0" smtClean="0">
                <a:solidFill>
                  <a:schemeClr val="tx1"/>
                </a:solidFill>
                <a:effectLst/>
                <a:latin typeface="Segoe UI" pitchFamily="34" charset="0"/>
                <a:ea typeface="+mn-ea"/>
                <a:cs typeface="+mn-cs"/>
              </a:rPr>
              <a:t>, HTML/JS, </a:t>
            </a:r>
            <a:r>
              <a:rPr lang="en-US" sz="1600" kern="1200" baseline="0" dirty="0" err="1" smtClean="0">
                <a:solidFill>
                  <a:schemeClr val="tx1"/>
                </a:solidFill>
                <a:effectLst/>
                <a:latin typeface="Segoe UI" pitchFamily="34" charset="0"/>
                <a:ea typeface="+mn-ea"/>
                <a:cs typeface="+mn-cs"/>
              </a:rPr>
              <a:t>Xamarin</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25</a:t>
            </a:fld>
            <a:endParaRPr lang="en-US" dirty="0"/>
          </a:p>
        </p:txBody>
      </p:sp>
    </p:spTree>
    <p:extLst>
      <p:ext uri="{BB962C8B-B14F-4D97-AF65-F5344CB8AC3E}">
        <p14:creationId xmlns:p14="http://schemas.microsoft.com/office/powerpoint/2010/main" val="35160616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Provide additional resources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I’ve got a few additional resources</a:t>
            </a:r>
            <a:r>
              <a:rPr lang="en-US" sz="1600" kern="1200" baseline="0" dirty="0" smtClean="0">
                <a:solidFill>
                  <a:schemeClr val="tx1"/>
                </a:solidFill>
                <a:effectLst/>
                <a:latin typeface="Segoe UI" pitchFamily="34" charset="0"/>
                <a:ea typeface="+mn-ea"/>
                <a:cs typeface="+mn-cs"/>
              </a:rPr>
              <a:t> for you</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Sign up for a free trial</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Check out</a:t>
            </a:r>
            <a:r>
              <a:rPr lang="en-US" sz="1600" kern="1200" baseline="0" dirty="0" smtClean="0">
                <a:solidFill>
                  <a:schemeClr val="tx1"/>
                </a:solidFill>
                <a:effectLst/>
                <a:latin typeface="Segoe UI" pitchFamily="34" charset="0"/>
                <a:ea typeface="+mn-ea"/>
                <a:cs typeface="+mn-cs"/>
              </a:rPr>
              <a:t> the Mobile Services </a:t>
            </a:r>
            <a:r>
              <a:rPr lang="en-US" sz="1600" kern="1200" baseline="0" dirty="0" err="1" smtClean="0">
                <a:solidFill>
                  <a:schemeClr val="tx1"/>
                </a:solidFill>
                <a:effectLst/>
                <a:latin typeface="Segoe UI" pitchFamily="34" charset="0"/>
                <a:ea typeface="+mn-ea"/>
                <a:cs typeface="+mn-cs"/>
              </a:rPr>
              <a:t>dev</a:t>
            </a:r>
            <a:r>
              <a:rPr lang="en-US" sz="1600" kern="1200" baseline="0" dirty="0" smtClean="0">
                <a:solidFill>
                  <a:schemeClr val="tx1"/>
                </a:solidFill>
                <a:effectLst/>
                <a:latin typeface="Segoe UI" pitchFamily="34" charset="0"/>
                <a:ea typeface="+mn-ea"/>
                <a:cs typeface="+mn-cs"/>
              </a:rPr>
              <a:t> center for lots of videos, tutorials, and more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source code for all of the SDKs is available on </a:t>
            </a:r>
            <a:r>
              <a:rPr lang="en-US" sz="1600" kern="1200" baseline="0" dirty="0" err="1" smtClean="0">
                <a:solidFill>
                  <a:schemeClr val="tx1"/>
                </a:solidFill>
                <a:effectLst/>
                <a:latin typeface="Segoe UI" pitchFamily="34" charset="0"/>
                <a:ea typeface="+mn-ea"/>
                <a:cs typeface="+mn-cs"/>
              </a:rPr>
              <a:t>GitHub</a:t>
            </a:r>
            <a:r>
              <a:rPr lang="en-US" sz="1600" kern="1200" baseline="0" dirty="0" smtClean="0">
                <a:solidFill>
                  <a:schemeClr val="tx1"/>
                </a:solidFill>
                <a:effectLst/>
                <a:latin typeface="Segoe UI" pitchFamily="34" charset="0"/>
                <a:ea typeface="+mn-ea"/>
                <a:cs typeface="+mn-cs"/>
              </a:rPr>
              <a:t> and pull requests are accepted.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always contact </a:t>
            </a:r>
            <a:r>
              <a:rPr lang="en-US" sz="1600" kern="1200" baseline="0" dirty="0" err="1" smtClean="0">
                <a:solidFill>
                  <a:schemeClr val="tx1"/>
                </a:solidFill>
                <a:effectLst/>
                <a:latin typeface="Segoe UI" pitchFamily="34" charset="0"/>
                <a:ea typeface="+mn-ea"/>
                <a:cs typeface="+mn-cs"/>
              </a:rPr>
              <a:t>mobileservices@microsoft.com</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If you have a feature request, we have a user voice open where you can suggest and vote on future features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 to put your contact info on this slide as well</a:t>
            </a: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26</a:t>
            </a:fld>
            <a:endParaRPr lang="en-US" dirty="0"/>
          </a:p>
        </p:txBody>
      </p:sp>
    </p:spTree>
    <p:extLst>
      <p:ext uri="{BB962C8B-B14F-4D97-AF65-F5344CB8AC3E}">
        <p14:creationId xmlns:p14="http://schemas.microsoft.com/office/powerpoint/2010/main" val="34222377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6814487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Script Source Control, Shared Scripts, and NPM support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r>
              <a:rPr lang="en-US" sz="1600" kern="1200" dirty="0" smtClean="0">
                <a:solidFill>
                  <a:schemeClr val="tx1"/>
                </a:solidFill>
                <a:effectLst/>
                <a:latin typeface="Segoe UI" pitchFamily="34" charset="0"/>
                <a:ea typeface="+mn-ea"/>
                <a:cs typeface="+mn-cs"/>
              </a:rPr>
              <a:t>Demo:</a:t>
            </a:r>
          </a:p>
          <a:p>
            <a:pPr marL="285750" lvl="0" indent="-285750">
              <a:buFont typeface="Arial" pitchFamily="34" charset="0"/>
              <a:buChar char="•"/>
            </a:pPr>
            <a:r>
              <a:rPr lang="en-US" sz="1600" kern="1200" dirty="0" smtClean="0">
                <a:solidFill>
                  <a:schemeClr val="tx1"/>
                </a:solidFill>
                <a:effectLst/>
                <a:latin typeface="Segoe UI" pitchFamily="34" charset="0"/>
                <a:ea typeface="+mn-ea"/>
                <a:cs typeface="+mn-cs"/>
              </a:rPr>
              <a:t>Script:</a:t>
            </a:r>
            <a:r>
              <a:rPr lang="en-US" sz="1600" kern="1200" baseline="0" dirty="0" smtClean="0">
                <a:solidFill>
                  <a:schemeClr val="tx1"/>
                </a:solidFill>
                <a:effectLst/>
                <a:latin typeface="Segoe UI" pitchFamily="34" charset="0"/>
                <a:ea typeface="+mn-ea"/>
                <a:cs typeface="+mn-cs"/>
              </a:rPr>
              <a:t> http://www.windowsazure.com/en-us/develop/mobile/tutorials/store-scripts-in-source-control/</a:t>
            </a: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Mobile Services</a:t>
            </a:r>
            <a:r>
              <a:rPr lang="en-US" sz="1600" kern="1200" baseline="0" dirty="0" smtClean="0">
                <a:solidFill>
                  <a:schemeClr val="tx1"/>
                </a:solidFill>
                <a:effectLst/>
                <a:latin typeface="Segoe UI" pitchFamily="34" charset="0"/>
                <a:ea typeface="+mn-ea"/>
                <a:cs typeface="+mn-cs"/>
              </a:rPr>
              <a:t> was launched, you were limited to editing scripts in the portal and using only the modules we made available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Thankfully now, we’ve opened things up so you can do</a:t>
            </a:r>
            <a:r>
              <a:rPr lang="en-US" sz="1600" kern="1200" baseline="0" dirty="0" smtClean="0">
                <a:solidFill>
                  <a:schemeClr val="tx1"/>
                </a:solidFill>
                <a:effectLst/>
                <a:latin typeface="Segoe UI" pitchFamily="34" charset="0"/>
                <a:ea typeface="+mn-ea"/>
                <a:cs typeface="+mn-cs"/>
              </a:rPr>
              <a:t> so much more.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Script source control allows you to: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a </a:t>
            </a:r>
            <a:r>
              <a:rPr lang="en-US" sz="1600" kern="1200" baseline="0" dirty="0" err="1" smtClean="0">
                <a:solidFill>
                  <a:schemeClr val="tx1"/>
                </a:solidFill>
                <a:effectLst/>
                <a:latin typeface="Segoe UI" pitchFamily="34" charset="0"/>
                <a:ea typeface="+mn-ea"/>
                <a:cs typeface="+mn-cs"/>
              </a:rPr>
              <a:t>Git</a:t>
            </a:r>
            <a:r>
              <a:rPr lang="en-US" sz="1600" kern="1200" baseline="0" dirty="0" smtClean="0">
                <a:solidFill>
                  <a:schemeClr val="tx1"/>
                </a:solidFill>
                <a:effectLst/>
                <a:latin typeface="Segoe UI" pitchFamily="34" charset="0"/>
                <a:ea typeface="+mn-ea"/>
                <a:cs typeface="+mn-cs"/>
              </a:rPr>
              <a:t> repo where you can pull and push your table, scheduler, custom API scripts and permissions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Enables you to work on your scripts locally and push them to your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Shared Scripts enable you to: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Put functionality you need in several places into a single script which you then mark as exported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You can then require these scripts from your table, scheduler, and custom API scripts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Just like creating an NPM module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NPM support allows you to install from the vast array of NPM modules publicly available and then use from your other scripts</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29</a:t>
            </a:fld>
            <a:endParaRPr lang="en-US" dirty="0"/>
          </a:p>
        </p:txBody>
      </p:sp>
    </p:spTree>
    <p:extLst>
      <p:ext uri="{BB962C8B-B14F-4D97-AF65-F5344CB8AC3E}">
        <p14:creationId xmlns:p14="http://schemas.microsoft.com/office/powerpoint/2010/main" val="21406008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Demo:</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a:t>
            </a:r>
            <a:r>
              <a:rPr lang="en-US" sz="1600" kern="1200" baseline="0" dirty="0" smtClean="0">
                <a:solidFill>
                  <a:schemeClr val="tx1"/>
                </a:solidFill>
                <a:effectLst/>
                <a:latin typeface="Segoe UI" pitchFamily="34" charset="0"/>
                <a:ea typeface="+mn-ea"/>
                <a:cs typeface="+mn-cs"/>
              </a:rPr>
              <a:t> source control for team environments and NPM support for extensibility for use of modules that do not exist in the box</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Script: http://www.windowsazure.com/en-us/develop/mobile/tutorials/store-scripts-in-source-control/</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27563615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the capabilities of the Command Line Tools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Earlier</a:t>
            </a:r>
            <a:r>
              <a:rPr lang="en-US" sz="1600" kern="1200" baseline="0" dirty="0" smtClean="0">
                <a:solidFill>
                  <a:schemeClr val="tx1"/>
                </a:solidFill>
                <a:effectLst/>
                <a:latin typeface="Segoe UI" pitchFamily="34" charset="0"/>
                <a:ea typeface="+mn-ea"/>
                <a:cs typeface="+mn-cs"/>
              </a:rPr>
              <a:t> I mentioned the CLI, let’s talk more about that now</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 Azure CLI tools are</a:t>
            </a:r>
            <a:r>
              <a:rPr lang="en-US" sz="1600" kern="1200" baseline="0" dirty="0" smtClean="0">
                <a:solidFill>
                  <a:schemeClr val="tx1"/>
                </a:solidFill>
                <a:effectLst/>
                <a:latin typeface="Segoe UI" pitchFamily="34" charset="0"/>
                <a:ea typeface="+mn-ea"/>
                <a:cs typeface="+mn-cs"/>
              </a:rPr>
              <a:t> available for both PowerShell on Windows and Bash on OS X / Linux</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 of the capabilities of the CLI are:</a:t>
            </a:r>
          </a:p>
          <a:p>
            <a:pPr marL="780943" lvl="1" indent="-171450">
              <a:buFont typeface="Arial" pitchFamily="34" charset="0"/>
              <a:buChar char="•"/>
            </a:pPr>
            <a:r>
              <a:rPr lang="en-US" sz="1600" kern="1200" dirty="0" smtClean="0">
                <a:solidFill>
                  <a:schemeClr val="tx1"/>
                </a:solidFill>
                <a:effectLst/>
                <a:latin typeface="Segoe UI" pitchFamily="34" charset="0"/>
                <a:ea typeface="+mn-ea"/>
                <a:cs typeface="+mn-cs"/>
              </a:rPr>
              <a:t>Create and delete</a:t>
            </a:r>
            <a:r>
              <a:rPr lang="en-US" sz="1600" kern="1200" baseline="0" dirty="0" smtClean="0">
                <a:solidFill>
                  <a:schemeClr val="tx1"/>
                </a:solidFill>
                <a:effectLst/>
                <a:latin typeface="Segoe UI" pitchFamily="34" charset="0"/>
                <a:ea typeface="+mn-ea"/>
                <a:cs typeface="+mn-cs"/>
              </a:rPr>
              <a:t>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Inspect and delete table data</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update, delete tables and permissions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upload, delete scripts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Scale up / down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Much more (especially with other areas of Azure)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31</a:t>
            </a:fld>
            <a:endParaRPr lang="en-US" dirty="0"/>
          </a:p>
        </p:txBody>
      </p:sp>
    </p:spTree>
    <p:extLst>
      <p:ext uri="{BB962C8B-B14F-4D97-AF65-F5344CB8AC3E}">
        <p14:creationId xmlns:p14="http://schemas.microsoft.com/office/powerpoint/2010/main" val="2646322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what a Backend-as-a-service is</a:t>
            </a: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the features (at a high level) that Mobile</a:t>
            </a:r>
            <a:r>
              <a:rPr lang="en-US" sz="1600" kern="1200" baseline="0" dirty="0" smtClean="0">
                <a:solidFill>
                  <a:schemeClr val="tx1"/>
                </a:solidFill>
                <a:effectLst/>
                <a:latin typeface="Segoe UI" pitchFamily="34" charset="0"/>
                <a:ea typeface="+mn-ea"/>
                <a:cs typeface="+mn-cs"/>
              </a:rPr>
              <a:t> Services offers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answer</a:t>
            </a:r>
            <a:r>
              <a:rPr lang="en-US" sz="1600" kern="1200" baseline="0" dirty="0" smtClean="0">
                <a:solidFill>
                  <a:schemeClr val="tx1"/>
                </a:solidFill>
                <a:effectLst/>
                <a:latin typeface="Segoe UI" pitchFamily="34" charset="0"/>
                <a:ea typeface="+mn-ea"/>
                <a:cs typeface="+mn-cs"/>
              </a:rPr>
              <a:t> the question, what is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Mobile Services is a Backend-as-a-Service</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BaaS</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Instead of coding, testing, deploying, and maintaining your own backend, you spin up a Mobile Service and can instantly take advantage of a ton of great features.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These features include: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Data storage powered by SQL Database (but not requiring you to be a DBA)</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Simple and easy to use push notifications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User authentication and data authorization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Server side logic so you can craft how your application will function on the server.</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Scaling – so you can meet the demand of your mobile apps when they get featured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Logging and Diagnostics so you can get insight into how your Mobile Service is working</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Backend processing using something called Scheduler</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a:t>
            </a:r>
            <a:r>
              <a:rPr lang="en-US" sz="1600" kern="1200" baseline="0" dirty="0" smtClean="0">
                <a:solidFill>
                  <a:schemeClr val="tx1"/>
                </a:solidFill>
                <a:effectLst/>
                <a:latin typeface="Segoe UI" pitchFamily="34" charset="0"/>
                <a:ea typeface="+mn-ea"/>
                <a:cs typeface="+mn-cs"/>
              </a:rPr>
              <a:t> to mention at this time that support exists for other platforms as well (Win Store, Win Phone, Android, </a:t>
            </a:r>
            <a:r>
              <a:rPr lang="en-US" sz="1600" kern="1200" baseline="0" dirty="0" err="1" smtClean="0">
                <a:solidFill>
                  <a:schemeClr val="tx1"/>
                </a:solidFill>
                <a:effectLst/>
                <a:latin typeface="Segoe UI" pitchFamily="34" charset="0"/>
                <a:ea typeface="+mn-ea"/>
                <a:cs typeface="+mn-cs"/>
              </a:rPr>
              <a:t>iOS</a:t>
            </a:r>
            <a:r>
              <a:rPr lang="en-US" sz="1600" kern="1200" baseline="0" dirty="0" smtClean="0">
                <a:solidFill>
                  <a:schemeClr val="tx1"/>
                </a:solidFill>
                <a:effectLst/>
                <a:latin typeface="Segoe UI" pitchFamily="34" charset="0"/>
                <a:ea typeface="+mn-ea"/>
                <a:cs typeface="+mn-cs"/>
              </a:rPr>
              <a:t>, HTML/JS, </a:t>
            </a:r>
            <a:r>
              <a:rPr lang="en-US" sz="1600" kern="1200" baseline="0" dirty="0" err="1" smtClean="0">
                <a:solidFill>
                  <a:schemeClr val="tx1"/>
                </a:solidFill>
                <a:effectLst/>
                <a:latin typeface="Segoe UI" pitchFamily="34" charset="0"/>
                <a:ea typeface="+mn-ea"/>
                <a:cs typeface="+mn-cs"/>
              </a:rPr>
              <a:t>Xamarin</a:t>
            </a:r>
            <a:r>
              <a:rPr lang="en-US" sz="1600" kern="1200" baseline="0" dirty="0" smtClean="0">
                <a:solidFill>
                  <a:schemeClr val="tx1"/>
                </a:solidFill>
                <a:effectLst/>
                <a:latin typeface="Segoe UI" pitchFamily="34" charset="0"/>
                <a:ea typeface="+mn-ea"/>
                <a:cs typeface="+mn-cs"/>
              </a:rPr>
              <a:t>,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endParaRPr lang="en-US" sz="1600" kern="1200" dirty="0" smtClean="0">
              <a:solidFill>
                <a:schemeClr val="tx1"/>
              </a:solidFill>
              <a:effectLst/>
              <a:latin typeface="Segoe UI" pitchFamily="34" charset="0"/>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a:t>
            </a:fld>
            <a:endParaRPr lang="en-US" dirty="0"/>
          </a:p>
        </p:txBody>
      </p:sp>
    </p:spTree>
    <p:extLst>
      <p:ext uri="{BB962C8B-B14F-4D97-AF65-F5344CB8AC3E}">
        <p14:creationId xmlns:p14="http://schemas.microsoft.com/office/powerpoint/2010/main" val="31482185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Show CLI in action</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just see a couple things in action with the CLI</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Run a few different CLI commands such</a:t>
            </a:r>
            <a:r>
              <a:rPr lang="en-US" sz="1600" kern="1200" baseline="0" dirty="0" smtClean="0">
                <a:solidFill>
                  <a:schemeClr val="tx1"/>
                </a:solidFill>
                <a:effectLst/>
                <a:latin typeface="Segoe UI" pitchFamily="34" charset="0"/>
                <a:ea typeface="+mn-ea"/>
                <a:cs typeface="+mn-cs"/>
              </a:rPr>
              <a:t> as:</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Azure mobile list</a:t>
            </a:r>
          </a:p>
          <a:p>
            <a:pPr marL="780943" lvl="1" indent="-171450">
              <a:buFont typeface="Arial" pitchFamily="34" charset="0"/>
              <a:buChar char="•"/>
            </a:pPr>
            <a:r>
              <a:rPr lang="en-US" kern="1200" baseline="0" dirty="0" smtClean="0">
                <a:solidFill>
                  <a:schemeClr val="tx1"/>
                </a:solidFill>
                <a:effectLst/>
                <a:latin typeface="Segoe UI" pitchFamily="34" charset="0"/>
                <a:ea typeface="+mn-ea"/>
                <a:cs typeface="+mn-cs"/>
              </a:rPr>
              <a:t>Azure mobile </a:t>
            </a:r>
            <a:r>
              <a:rPr lang="en-US" kern="1200" baseline="0" dirty="0" err="1" smtClean="0">
                <a:solidFill>
                  <a:schemeClr val="tx1"/>
                </a:solidFill>
                <a:effectLst/>
                <a:latin typeface="Segoe UI" pitchFamily="34" charset="0"/>
                <a:ea typeface="+mn-ea"/>
                <a:cs typeface="+mn-cs"/>
              </a:rPr>
              <a:t>config</a:t>
            </a:r>
            <a:r>
              <a:rPr lang="en-US" kern="1200" baseline="0" dirty="0" smtClean="0">
                <a:solidFill>
                  <a:schemeClr val="tx1"/>
                </a:solidFill>
                <a:effectLst/>
                <a:latin typeface="Segoe UI" pitchFamily="34" charset="0"/>
                <a:ea typeface="+mn-ea"/>
                <a:cs typeface="+mn-cs"/>
              </a:rPr>
              <a:t> list &lt;</a:t>
            </a:r>
            <a:r>
              <a:rPr lang="en-US" kern="1200" baseline="0" dirty="0" err="1" smtClean="0">
                <a:solidFill>
                  <a:schemeClr val="tx1"/>
                </a:solidFill>
                <a:effectLst/>
                <a:latin typeface="Segoe UI" pitchFamily="34" charset="0"/>
                <a:ea typeface="+mn-ea"/>
                <a:cs typeface="+mn-cs"/>
              </a:rPr>
              <a:t>yourmobileservicename</a:t>
            </a:r>
            <a:r>
              <a:rPr lang="en-US" kern="1200" baseline="0" dirty="0" smtClean="0">
                <a:solidFill>
                  <a:schemeClr val="tx1"/>
                </a:solidFill>
                <a:effectLst/>
                <a:latin typeface="Segoe UI" pitchFamily="34" charset="0"/>
                <a:ea typeface="+mn-ea"/>
                <a:cs typeface="+mn-cs"/>
              </a:rPr>
              <a:t>&gt;</a:t>
            </a:r>
          </a:p>
          <a:p>
            <a:pPr marL="780943" lvl="1" indent="-171450">
              <a:buFont typeface="Arial" pitchFamily="34" charset="0"/>
              <a:buChar char="•"/>
            </a:pPr>
            <a:r>
              <a:rPr lang="en-US" kern="1200" baseline="0" dirty="0" err="1" smtClean="0">
                <a:solidFill>
                  <a:schemeClr val="tx1"/>
                </a:solidFill>
                <a:effectLst/>
                <a:latin typeface="Segoe UI" pitchFamily="34" charset="0"/>
                <a:ea typeface="+mn-ea"/>
                <a:cs typeface="+mn-cs"/>
              </a:rPr>
              <a:t>etc</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23066767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 different authorization</a:t>
            </a:r>
            <a:r>
              <a:rPr lang="en-US" sz="1600" kern="1200" baseline="0" dirty="0" smtClean="0">
                <a:solidFill>
                  <a:schemeClr val="tx1"/>
                </a:solidFill>
                <a:effectLst/>
                <a:latin typeface="Segoe UI" pitchFamily="34" charset="0"/>
                <a:ea typeface="+mn-ea"/>
                <a:cs typeface="+mn-cs"/>
              </a:rPr>
              <a:t> options for permissions on tables and custom APIs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move into authentication</a:t>
            </a:r>
            <a:r>
              <a:rPr lang="en-US" sz="1600" kern="1200" baseline="0" dirty="0" smtClean="0">
                <a:solidFill>
                  <a:schemeClr val="tx1"/>
                </a:solidFill>
                <a:effectLst/>
                <a:latin typeface="Segoe UI" pitchFamily="34" charset="0"/>
                <a:ea typeface="+mn-ea"/>
                <a:cs typeface="+mn-cs"/>
              </a:rPr>
              <a:t> and authorization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 you generate a table, you’re generating</a:t>
            </a:r>
            <a:r>
              <a:rPr lang="en-US" sz="1600" kern="1200" baseline="0" dirty="0" smtClean="0">
                <a:solidFill>
                  <a:schemeClr val="tx1"/>
                </a:solidFill>
                <a:effectLst/>
                <a:latin typeface="Segoe UI" pitchFamily="34" charset="0"/>
                <a:ea typeface="+mn-ea"/>
                <a:cs typeface="+mn-cs"/>
              </a:rPr>
              <a:t> a REST API which then passes the request through to your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However, there is also a security layer there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security layer makes sure that you have the appropriate permission to make it through to the script layer</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permission is something you can set for each individual operation against a table (so insert can be different from delete, </a:t>
            </a:r>
            <a:r>
              <a:rPr lang="en-US" sz="1600" kern="1200" baseline="0" dirty="0" err="1" smtClean="0">
                <a:solidFill>
                  <a:schemeClr val="tx1"/>
                </a:solidFill>
                <a:effectLst/>
                <a:latin typeface="Segoe UI" pitchFamily="34" charset="0"/>
                <a:ea typeface="+mn-ea"/>
                <a:cs typeface="+mn-cs"/>
              </a:rPr>
              <a:t>etc</a:t>
            </a:r>
            <a:r>
              <a:rPr lang="en-US" sz="1600" kern="1200" baseline="0" dirty="0" smtClean="0">
                <a:solidFill>
                  <a:schemeClr val="tx1"/>
                </a:solidFill>
                <a:effectLst/>
                <a:latin typeface="Segoe UI" pitchFamily="34" charset="0"/>
                <a:ea typeface="+mn-ea"/>
                <a:cs typeface="+mn-cs"/>
              </a:rPr>
              <a:t>)</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first mode is “Everyone” this means you don’t need any additional checks to perform the operation, if the API endpoint is known, it can be called.</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second is App Key, this is where you send over an app key as a header with each request.  If you have it and it’s correct, you make it </a:t>
            </a:r>
            <a:r>
              <a:rPr lang="en-US" sz="1600" kern="1200" baseline="0" dirty="0" err="1" smtClean="0">
                <a:solidFill>
                  <a:schemeClr val="tx1"/>
                </a:solidFill>
                <a:effectLst/>
                <a:latin typeface="Segoe UI" pitchFamily="34" charset="0"/>
                <a:ea typeface="+mn-ea"/>
                <a:cs typeface="+mn-cs"/>
              </a:rPr>
              <a:t>htrough</a:t>
            </a:r>
            <a:r>
              <a:rPr lang="en-US" sz="1600" kern="1200" baseline="0" dirty="0" smtClean="0">
                <a:solidFill>
                  <a:schemeClr val="tx1"/>
                </a:solidFill>
                <a:effectLst/>
                <a:latin typeface="Segoe UI" pitchFamily="34" charset="0"/>
                <a:ea typeface="+mn-ea"/>
                <a:cs typeface="+mn-cs"/>
              </a:rPr>
              <a: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Note that this should only be used during the development stage because once your app is available, people can get access to the key</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third option is Admin / Scripts.  This is similar to app key in that you pass the master key over as a header.  If you’re sending the master key over, you by pass both the App Key and the Authenticated user restriction we’ll talk about next</a:t>
            </a: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33</a:t>
            </a:fld>
            <a:endParaRPr lang="en-US" dirty="0"/>
          </a:p>
        </p:txBody>
      </p:sp>
    </p:spTree>
    <p:extLst>
      <p:ext uri="{BB962C8B-B14F-4D97-AF65-F5344CB8AC3E}">
        <p14:creationId xmlns:p14="http://schemas.microsoft.com/office/powerpoint/2010/main" val="8431957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Review</a:t>
            </a:r>
            <a:r>
              <a:rPr lang="en-US" sz="1600" kern="1200" baseline="0" dirty="0" smtClean="0">
                <a:solidFill>
                  <a:schemeClr val="tx1"/>
                </a:solidFill>
                <a:effectLst/>
                <a:latin typeface="Segoe UI" pitchFamily="34" charset="0"/>
                <a:ea typeface="+mn-ea"/>
                <a:cs typeface="+mn-cs"/>
              </a:rPr>
              <a:t> the flow of authenticating users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There is a fourth</a:t>
            </a:r>
            <a:r>
              <a:rPr lang="en-US" sz="1600" kern="1200" baseline="0" dirty="0" smtClean="0">
                <a:solidFill>
                  <a:schemeClr val="tx1"/>
                </a:solidFill>
                <a:effectLst/>
                <a:latin typeface="Segoe UI" pitchFamily="34" charset="0"/>
                <a:ea typeface="+mn-ea"/>
                <a:cs typeface="+mn-cs"/>
              </a:rPr>
              <a:t> mode of authorization which is “Only authenticated users”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You’ve got a couple options</a:t>
            </a:r>
            <a:r>
              <a:rPr lang="en-US" sz="1600" kern="1200" baseline="0" dirty="0" smtClean="0">
                <a:solidFill>
                  <a:schemeClr val="tx1"/>
                </a:solidFill>
                <a:effectLst/>
                <a:latin typeface="Segoe UI" pitchFamily="34" charset="0"/>
                <a:ea typeface="+mn-ea"/>
                <a:cs typeface="+mn-cs"/>
              </a:rPr>
              <a:t> when it comes to authenticating your users.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First, Mobile Services has built in support for handling authentication with several popular providers.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To use this method, you call a login method from the Mobile Services SDK</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opens a </a:t>
            </a:r>
            <a:r>
              <a:rPr lang="en-US" sz="1600" kern="1200" baseline="0" dirty="0" err="1" smtClean="0">
                <a:solidFill>
                  <a:schemeClr val="tx1"/>
                </a:solidFill>
                <a:effectLst/>
                <a:latin typeface="Segoe UI" pitchFamily="34" charset="0"/>
                <a:ea typeface="+mn-ea"/>
                <a:cs typeface="+mn-cs"/>
              </a:rPr>
              <a:t>webview</a:t>
            </a:r>
            <a:r>
              <a:rPr lang="en-US" sz="1600" kern="1200" baseline="0" dirty="0" smtClean="0">
                <a:solidFill>
                  <a:schemeClr val="tx1"/>
                </a:solidFill>
                <a:effectLst/>
                <a:latin typeface="Segoe UI" pitchFamily="34" charset="0"/>
                <a:ea typeface="+mn-ea"/>
                <a:cs typeface="+mn-cs"/>
              </a:rPr>
              <a:t> which goes to a URL in your Mobile Service which in turn directs you to whichever provider you selected</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Facebook</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Google</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Microsoft</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Twitter</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When the user finishes logging in, they are handed back to your Mobile Service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Mobile Service then returns to your app with a User ID and an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Token</a:t>
            </a:r>
          </a:p>
          <a:p>
            <a:pPr marL="1390437" lvl="2"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token is important because it’s basically your User ID with some other information that has been signed by the Master Key of your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alternative flow is to use a native SDK to authenticate your user.</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gives you back a provider token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token can be sent to your Service through another background method which will return a User ID and </a:t>
            </a:r>
            <a:r>
              <a:rPr lang="en-US" sz="1600" kern="1200" baseline="0" dirty="0" err="1" smtClean="0">
                <a:solidFill>
                  <a:schemeClr val="tx1"/>
                </a:solidFill>
                <a:effectLst/>
                <a:latin typeface="Segoe UI" pitchFamily="34" charset="0"/>
                <a:ea typeface="+mn-ea"/>
                <a:cs typeface="+mn-cs"/>
              </a:rPr>
              <a:t>Auth</a:t>
            </a:r>
            <a:r>
              <a:rPr lang="en-US" sz="1600" kern="1200" baseline="0" dirty="0" smtClean="0">
                <a:solidFill>
                  <a:schemeClr val="tx1"/>
                </a:solidFill>
                <a:effectLst/>
                <a:latin typeface="Segoe UI" pitchFamily="34" charset="0"/>
                <a:ea typeface="+mn-ea"/>
                <a:cs typeface="+mn-cs"/>
              </a:rPr>
              <a:t> Token</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Once you’ve got a User ID and token, you can then hit your API and the security layer will check to make sure that User ID and token are valid and unexpired</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34</a:t>
            </a:fld>
            <a:endParaRPr lang="en-US" dirty="0"/>
          </a:p>
        </p:txBody>
      </p:sp>
    </p:spTree>
    <p:extLst>
      <p:ext uri="{BB962C8B-B14F-4D97-AF65-F5344CB8AC3E}">
        <p14:creationId xmlns:p14="http://schemas.microsoft.com/office/powerpoint/2010/main" val="386905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This is</a:t>
            </a:r>
            <a:r>
              <a:rPr lang="en-US" sz="1600" kern="1200" baseline="0" dirty="0" smtClean="0">
                <a:solidFill>
                  <a:schemeClr val="tx1"/>
                </a:solidFill>
                <a:effectLst/>
                <a:latin typeface="Segoe UI" pitchFamily="34" charset="0"/>
                <a:ea typeface="+mn-ea"/>
                <a:cs typeface="+mn-cs"/>
              </a:rPr>
              <a:t> an appendix slide to explain the </a:t>
            </a:r>
            <a:r>
              <a:rPr lang="en-US" sz="1600" kern="1200" baseline="0" dirty="0" err="1" smtClean="0">
                <a:solidFill>
                  <a:schemeClr val="tx1"/>
                </a:solidFill>
                <a:effectLst/>
                <a:latin typeface="Segoe UI" pitchFamily="34" charset="0"/>
                <a:ea typeface="+mn-ea"/>
                <a:cs typeface="+mn-cs"/>
              </a:rPr>
              <a:t>Oauth</a:t>
            </a:r>
            <a:r>
              <a:rPr lang="en-US" sz="1600" kern="1200" baseline="0" dirty="0" smtClean="0">
                <a:solidFill>
                  <a:schemeClr val="tx1"/>
                </a:solidFill>
                <a:effectLst/>
                <a:latin typeface="Segoe UI" pitchFamily="34" charset="0"/>
                <a:ea typeface="+mn-ea"/>
                <a:cs typeface="+mn-cs"/>
              </a:rPr>
              <a:t> authentication flow</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35</a:t>
            </a:fld>
            <a:endParaRPr lang="en-US" dirty="0"/>
          </a:p>
        </p:txBody>
      </p:sp>
    </p:spTree>
    <p:extLst>
      <p:ext uri="{BB962C8B-B14F-4D97-AF65-F5344CB8AC3E}">
        <p14:creationId xmlns:p14="http://schemas.microsoft.com/office/powerpoint/2010/main" val="1426304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Break into the first demo showing creating a mobile service and running the client code.</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endParaRPr lang="en-US" sz="1600" b="1"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Demo:</a:t>
            </a:r>
            <a:endParaRPr lang="en-US" sz="1600" b="1" kern="1200" baseline="0" dirty="0" smtClean="0">
              <a:solidFill>
                <a:schemeClr val="tx1"/>
              </a:solidFill>
              <a:effectLst/>
              <a:latin typeface="Segoe UI" pitchFamily="34" charset="0"/>
              <a:ea typeface="+mn-ea"/>
              <a:cs typeface="+mn-cs"/>
            </a:endParaRPr>
          </a:p>
          <a:p>
            <a:pPr marL="285750" indent="-285750">
              <a:buFont typeface="Arial" panose="020B0604020202020204" pitchFamily="34" charset="0"/>
              <a:buChar char="•"/>
            </a:pPr>
            <a:r>
              <a:rPr lang="en-US" sz="1600" b="0" kern="1200" dirty="0" smtClean="0">
                <a:solidFill>
                  <a:schemeClr val="tx1"/>
                </a:solidFill>
                <a:effectLst/>
                <a:latin typeface="Segoe UI" pitchFamily="34" charset="0"/>
                <a:ea typeface="+mn-ea"/>
                <a:cs typeface="+mn-cs"/>
              </a:rPr>
              <a:t>Script: http://www.windowsazure.com/en-us/develop/mobile/tutorials/get-started/ </a:t>
            </a:r>
          </a:p>
          <a:p>
            <a:pPr marL="285750" indent="-285750">
              <a:buFont typeface="Arial" panose="020B0604020202020204" pitchFamily="34" charset="0"/>
              <a:buChar char="•"/>
            </a:pPr>
            <a:r>
              <a:rPr lang="en-US" sz="1600" b="0" kern="1200" dirty="0" smtClean="0">
                <a:solidFill>
                  <a:schemeClr val="tx1"/>
                </a:solidFill>
                <a:effectLst/>
                <a:latin typeface="Segoe UI" pitchFamily="34" charset="0"/>
                <a:ea typeface="+mn-ea"/>
                <a:cs typeface="+mn-cs"/>
              </a:rPr>
              <a:t>Video: http://channel9.msdn.com/Series/Windows-Azure-Mobile-Services/Introduction-to-Windows-Azure-Mobile-Services </a:t>
            </a:r>
          </a:p>
          <a:p>
            <a:pPr marL="285750" indent="-285750">
              <a:buFont typeface="Arial" panose="020B0604020202020204" pitchFamily="34" charset="0"/>
              <a:buChar char="•"/>
            </a:pPr>
            <a:endParaRPr lang="en-US" sz="1600" b="1"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n/a</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take a look at creating a new Mobile Service and then get</a:t>
            </a:r>
            <a:r>
              <a:rPr lang="en-US" sz="1600" kern="1200" baseline="0" dirty="0" smtClean="0">
                <a:solidFill>
                  <a:schemeClr val="tx1"/>
                </a:solidFill>
                <a:effectLst/>
                <a:latin typeface="Segoe UI" pitchFamily="34" charset="0"/>
                <a:ea typeface="+mn-ea"/>
                <a:cs typeface="+mn-cs"/>
              </a:rPr>
              <a:t> it running locally</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Jump to the portal and spin</a:t>
            </a:r>
            <a:r>
              <a:rPr lang="en-US" sz="1600" kern="1200" baseline="0" dirty="0" smtClean="0">
                <a:solidFill>
                  <a:schemeClr val="tx1"/>
                </a:solidFill>
                <a:effectLst/>
                <a:latin typeface="Segoe UI" pitchFamily="34" charset="0"/>
                <a:ea typeface="+mn-ea"/>
                <a:cs typeface="+mn-cs"/>
              </a:rPr>
              <a:t> up a new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Make sure to comment on creating a table causing a REST API to be spun up</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Follow the “create a new app” guide and download the client side code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Run the client app</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Walk through the client source code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Mention Mobile Services using dynamic schematization to inspect your data and create new columns to store your data in</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how Mobile Services is backed</a:t>
            </a:r>
            <a:r>
              <a:rPr lang="en-US" sz="1600" kern="1200" baseline="0" dirty="0" smtClean="0">
                <a:solidFill>
                  <a:schemeClr val="tx1"/>
                </a:solidFill>
                <a:effectLst/>
                <a:latin typeface="Segoe UI" pitchFamily="34" charset="0"/>
                <a:ea typeface="+mn-ea"/>
                <a:cs typeface="+mn-cs"/>
              </a:rPr>
              <a:t> by SQL Database and how that data is accessible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We just saw a great example of how our apps can make use</a:t>
            </a:r>
            <a:r>
              <a:rPr lang="en-US" sz="1600" kern="1200" baseline="0" dirty="0" smtClean="0">
                <a:solidFill>
                  <a:schemeClr val="tx1"/>
                </a:solidFill>
                <a:effectLst/>
                <a:latin typeface="Segoe UI" pitchFamily="34" charset="0"/>
                <a:ea typeface="+mn-ea"/>
                <a:cs typeface="+mn-cs"/>
              </a:rPr>
              <a:t> of the data storage capabilities of Mobile Services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Without having to do more on the server side than say</a:t>
            </a:r>
            <a:r>
              <a:rPr lang="en-US" sz="1600" kern="1200" baseline="0" dirty="0" smtClean="0">
                <a:solidFill>
                  <a:schemeClr val="tx1"/>
                </a:solidFill>
                <a:effectLst/>
                <a:latin typeface="Segoe UI" pitchFamily="34" charset="0"/>
                <a:ea typeface="+mn-ea"/>
                <a:cs typeface="+mn-cs"/>
              </a:rPr>
              <a:t> we wanted a table named </a:t>
            </a:r>
            <a:r>
              <a:rPr lang="en-US" sz="1600" kern="1200" baseline="0" dirty="0" err="1" smtClean="0">
                <a:solidFill>
                  <a:schemeClr val="tx1"/>
                </a:solidFill>
                <a:effectLst/>
                <a:latin typeface="Segoe UI" pitchFamily="34" charset="0"/>
                <a:ea typeface="+mn-ea"/>
                <a:cs typeface="+mn-cs"/>
              </a:rPr>
              <a:t>TodoItem</a:t>
            </a:r>
            <a:r>
              <a:rPr lang="en-US" sz="1600" kern="1200" baseline="0" dirty="0" smtClean="0">
                <a:solidFill>
                  <a:schemeClr val="tx1"/>
                </a:solidFill>
                <a:effectLst/>
                <a:latin typeface="Segoe UI" pitchFamily="34" charset="0"/>
                <a:ea typeface="+mn-ea"/>
                <a:cs typeface="+mn-cs"/>
              </a:rPr>
              <a:t>, we were able to start storing data in our database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We</a:t>
            </a:r>
            <a:r>
              <a:rPr lang="en-US" sz="1600" kern="1200" baseline="0" dirty="0" smtClean="0">
                <a:solidFill>
                  <a:schemeClr val="tx1"/>
                </a:solidFill>
                <a:effectLst/>
                <a:latin typeface="Segoe UI" pitchFamily="34" charset="0"/>
                <a:ea typeface="+mn-ea"/>
                <a:cs typeface="+mn-cs"/>
              </a:rPr>
              <a:t> created a new DB for this Mobile Service, but, we can use the same database for multiple mobile services.  This is possible because each table created has it’s schema (sort of like a prepended name) set to the name of that mobile service.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 just saw in the portal that you can see your data.  You can also delete individual rows or clear out (truncate) whole tables.  Additionally you can access the data from:</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SQL Portal – a </a:t>
            </a:r>
            <a:r>
              <a:rPr lang="en-US" sz="1600" kern="1200" baseline="0" dirty="0" err="1" smtClean="0">
                <a:solidFill>
                  <a:schemeClr val="tx1"/>
                </a:solidFill>
                <a:effectLst/>
                <a:latin typeface="Segoe UI" pitchFamily="34" charset="0"/>
                <a:ea typeface="+mn-ea"/>
                <a:cs typeface="+mn-cs"/>
              </a:rPr>
              <a:t>silverlight</a:t>
            </a:r>
            <a:r>
              <a:rPr lang="en-US" sz="1600" kern="1200" baseline="0" dirty="0" smtClean="0">
                <a:solidFill>
                  <a:schemeClr val="tx1"/>
                </a:solidFill>
                <a:effectLst/>
                <a:latin typeface="Segoe UI" pitchFamily="34" charset="0"/>
                <a:ea typeface="+mn-ea"/>
                <a:cs typeface="+mn-cs"/>
              </a:rPr>
              <a:t> tool used to do DB administration </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SQL Management Studio – the windows based DB administration tool</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The REST API – automatically used by the Mobile Services SDK, can also be accessed from anything capable of doing HTTP calls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Command Line Interface tools – we’ll look more at these later.</a:t>
            </a:r>
          </a:p>
          <a:p>
            <a:pPr marL="780943" lvl="1"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424767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a:t>
            </a:r>
            <a:r>
              <a:rPr lang="en-US" sz="1600" kern="1200" baseline="0" dirty="0" smtClean="0">
                <a:solidFill>
                  <a:schemeClr val="tx1"/>
                </a:solidFill>
                <a:effectLst/>
                <a:latin typeface="Segoe UI" pitchFamily="34" charset="0"/>
                <a:ea typeface="+mn-ea"/>
                <a:cs typeface="+mn-cs"/>
              </a:rPr>
              <a:t> the REST API</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Continue to point out that the REST API allows anything capable of HTTP to talk to your Mobile Service even if there isn’t an SDK</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more about the REST API</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Whenever you generate a table, the REST API is auto created</a:t>
            </a:r>
            <a:r>
              <a:rPr lang="en-US" sz="1600" kern="1200" baseline="0" dirty="0" smtClean="0">
                <a:solidFill>
                  <a:schemeClr val="tx1"/>
                </a:solidFill>
                <a:effectLst/>
                <a:latin typeface="Segoe UI" pitchFamily="34" charset="0"/>
                <a:ea typeface="+mn-ea"/>
                <a:cs typeface="+mn-cs"/>
              </a:rPr>
              <a:t> for you</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Each of the operations</a:t>
            </a:r>
            <a:r>
              <a:rPr lang="en-US" sz="1600" kern="1200" baseline="0" dirty="0" smtClean="0">
                <a:solidFill>
                  <a:schemeClr val="tx1"/>
                </a:solidFill>
                <a:effectLst/>
                <a:latin typeface="Segoe UI" pitchFamily="34" charset="0"/>
                <a:ea typeface="+mn-ea"/>
                <a:cs typeface="+mn-cs"/>
              </a:rPr>
              <a:t> for your table are available from https://</a:t>
            </a:r>
            <a:r>
              <a:rPr lang="en-US" sz="1600" kern="1200" baseline="0" dirty="0" err="1" smtClean="0">
                <a:solidFill>
                  <a:schemeClr val="tx1"/>
                </a:solidFill>
                <a:effectLst/>
                <a:latin typeface="Segoe UI" pitchFamily="34" charset="0"/>
                <a:ea typeface="+mn-ea"/>
                <a:cs typeface="+mn-cs"/>
              </a:rPr>
              <a:t>yourmobileservice.azure-mobile.net</a:t>
            </a:r>
            <a:r>
              <a:rPr lang="en-US" sz="1600" kern="1200" baseline="0" dirty="0" smtClean="0">
                <a:solidFill>
                  <a:schemeClr val="tx1"/>
                </a:solidFill>
                <a:effectLst/>
                <a:latin typeface="Segoe UI" pitchFamily="34" charset="0"/>
                <a:ea typeface="+mn-ea"/>
                <a:cs typeface="+mn-cs"/>
              </a:rPr>
              <a:t>/tables/*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Operations match up like so:</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Create – POST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Read – GET</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Update – PATCH</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Delete – DELETE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For reading items, you can use the SDK to generate a filter (as we did to filter out completed items) which will automatically be converted to an ODATA filter in the query string and then to a SQL query on the server side.</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7</a:t>
            </a:fld>
            <a:endParaRPr lang="en-US" dirty="0"/>
          </a:p>
        </p:txBody>
      </p:sp>
    </p:spTree>
    <p:extLst>
      <p:ext uri="{BB962C8B-B14F-4D97-AF65-F5344CB8AC3E}">
        <p14:creationId xmlns:p14="http://schemas.microsoft.com/office/powerpoint/2010/main" val="606518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Explain how Mobile</a:t>
            </a:r>
            <a:r>
              <a:rPr lang="en-US" sz="1600" kern="1200" baseline="0" dirty="0" smtClean="0">
                <a:solidFill>
                  <a:schemeClr val="tx1"/>
                </a:solidFill>
                <a:effectLst/>
                <a:latin typeface="Segoe UI" pitchFamily="34" charset="0"/>
                <a:ea typeface="+mn-ea"/>
                <a:cs typeface="+mn-cs"/>
              </a:rPr>
              <a:t> Services maps data types sent over as JSON to SQL types when it uses dynamic schematization to create new columns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Let’s talk about how Mobile</a:t>
            </a:r>
            <a:r>
              <a:rPr lang="en-US" sz="1600" kern="1200" baseline="0" dirty="0" smtClean="0">
                <a:solidFill>
                  <a:schemeClr val="tx1"/>
                </a:solidFill>
                <a:effectLst/>
                <a:latin typeface="Segoe UI" pitchFamily="34" charset="0"/>
                <a:ea typeface="+mn-ea"/>
                <a:cs typeface="+mn-cs"/>
              </a:rPr>
              <a:t> Services creates new DB columns next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As we said before,</a:t>
            </a:r>
            <a:r>
              <a:rPr lang="en-US" sz="1600" kern="1200" baseline="0" dirty="0" smtClean="0">
                <a:solidFill>
                  <a:schemeClr val="tx1"/>
                </a:solidFill>
                <a:effectLst/>
                <a:latin typeface="Segoe UI" pitchFamily="34" charset="0"/>
                <a:ea typeface="+mn-ea"/>
                <a:cs typeface="+mn-cs"/>
              </a:rPr>
              <a:t> Mobile Services uses Dynamic Schematization to inspect the data you send over to create new columns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This is the mapping it uses: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Numbers are stored as float(53)</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Booleans are stored as a bit</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DateTime</a:t>
            </a:r>
            <a:r>
              <a:rPr lang="en-US" sz="1600" kern="1200" baseline="0" dirty="0" smtClean="0">
                <a:solidFill>
                  <a:schemeClr val="tx1"/>
                </a:solidFill>
                <a:effectLst/>
                <a:latin typeface="Segoe UI" pitchFamily="34" charset="0"/>
                <a:ea typeface="+mn-ea"/>
                <a:cs typeface="+mn-cs"/>
              </a:rPr>
              <a:t> are stored as </a:t>
            </a:r>
            <a:r>
              <a:rPr lang="en-US" sz="1600" kern="1200" baseline="0" dirty="0" err="1" smtClean="0">
                <a:solidFill>
                  <a:schemeClr val="tx1"/>
                </a:solidFill>
                <a:effectLst/>
                <a:latin typeface="Segoe UI" pitchFamily="34" charset="0"/>
                <a:ea typeface="+mn-ea"/>
                <a:cs typeface="+mn-cs"/>
              </a:rPr>
              <a:t>DateTimeOffset</a:t>
            </a:r>
            <a:r>
              <a:rPr lang="en-US" sz="1600" kern="1200" baseline="0" dirty="0" smtClean="0">
                <a:solidFill>
                  <a:schemeClr val="tx1"/>
                </a:solidFill>
                <a:effectLst/>
                <a:latin typeface="Segoe UI" pitchFamily="34" charset="0"/>
                <a:ea typeface="+mn-ea"/>
                <a:cs typeface="+mn-cs"/>
              </a:rPr>
              <a:t>(3)</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Strings are stored as </a:t>
            </a:r>
            <a:r>
              <a:rPr lang="en-US" sz="1600" kern="1200" baseline="0" dirty="0" err="1" smtClean="0">
                <a:solidFill>
                  <a:schemeClr val="tx1"/>
                </a:solidFill>
                <a:effectLst/>
                <a:latin typeface="Segoe UI" pitchFamily="34" charset="0"/>
                <a:ea typeface="+mn-ea"/>
                <a:cs typeface="+mn-cs"/>
              </a:rPr>
              <a:t>nvarchar</a:t>
            </a:r>
            <a:r>
              <a:rPr lang="en-US" sz="1600" kern="1200" baseline="0" dirty="0" smtClean="0">
                <a:solidFill>
                  <a:schemeClr val="tx1"/>
                </a:solidFill>
                <a:effectLst/>
                <a:latin typeface="Segoe UI" pitchFamily="34" charset="0"/>
                <a:ea typeface="+mn-ea"/>
                <a:cs typeface="+mn-cs"/>
              </a:rPr>
              <a:t>(max)</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You may want to point out that we’re looking to add other types (i.e. GEO)</a:t>
            </a:r>
            <a:r>
              <a:rPr lang="en-US" sz="1600" kern="1200" baseline="0" dirty="0" smtClean="0">
                <a:solidFill>
                  <a:schemeClr val="tx1"/>
                </a:solidFill>
                <a:effectLst/>
                <a:latin typeface="Segoe UI" pitchFamily="34" charset="0"/>
                <a:ea typeface="+mn-ea"/>
                <a:cs typeface="+mn-cs"/>
              </a:rPr>
              <a:t> in the future</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8</a:t>
            </a:fld>
            <a:endParaRPr lang="en-US" dirty="0"/>
          </a:p>
        </p:txBody>
      </p:sp>
    </p:spTree>
    <p:extLst>
      <p:ext uri="{BB962C8B-B14F-4D97-AF65-F5344CB8AC3E}">
        <p14:creationId xmlns:p14="http://schemas.microsoft.com/office/powerpoint/2010/main" val="2541363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Start talking about server side scripts</a:t>
            </a: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In addition to creating a REST</a:t>
            </a:r>
            <a:r>
              <a:rPr lang="en-US" sz="1600" kern="1200" baseline="0" dirty="0" smtClean="0">
                <a:solidFill>
                  <a:schemeClr val="tx1"/>
                </a:solidFill>
                <a:effectLst/>
                <a:latin typeface="Segoe UI" pitchFamily="34" charset="0"/>
                <a:ea typeface="+mn-ea"/>
                <a:cs typeface="+mn-cs"/>
              </a:rPr>
              <a:t> API when you generate a table, Mobile Services also creates scripts which intercept CRUD requests against your table</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As Mobile Services is built off of </a:t>
            </a:r>
            <a:r>
              <a:rPr lang="en-US" sz="1600" kern="1200" baseline="0" dirty="0" err="1" smtClean="0">
                <a:solidFill>
                  <a:schemeClr val="tx1"/>
                </a:solidFill>
                <a:effectLst/>
                <a:latin typeface="Segoe UI" pitchFamily="34" charset="0"/>
                <a:ea typeface="+mn-ea"/>
                <a:cs typeface="+mn-cs"/>
              </a:rPr>
              <a:t>Node.js</a:t>
            </a:r>
            <a:r>
              <a:rPr lang="en-US" sz="1600" kern="1200" baseline="0" dirty="0" smtClean="0">
                <a:solidFill>
                  <a:schemeClr val="tx1"/>
                </a:solidFill>
                <a:effectLst/>
                <a:latin typeface="Segoe UI" pitchFamily="34" charset="0"/>
                <a:ea typeface="+mn-ea"/>
                <a:cs typeface="+mn-cs"/>
              </a:rPr>
              <a:t>, these scripts are Node style scripts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By default these scripts just pass through whatever you have sent over to SQL DB</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However, you can customize your own logic in these scripts</a:t>
            </a:r>
            <a:r>
              <a:rPr lang="en-US" sz="1600" kern="1200" baseline="0" dirty="0" smtClean="0">
                <a:solidFill>
                  <a:schemeClr val="tx1"/>
                </a:solidFill>
                <a:effectLst/>
                <a:latin typeface="Segoe UI" pitchFamily="34" charset="0"/>
                <a:ea typeface="+mn-ea"/>
                <a:cs typeface="+mn-cs"/>
              </a:rPr>
              <a:t> to do whatever you want</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kern="1200" dirty="0" smtClean="0">
              <a:solidFill>
                <a:schemeClr val="tx1"/>
              </a:solidFill>
              <a:effectLst/>
              <a:latin typeface="Segoe UI" pitchFamily="34" charset="0"/>
              <a:ea typeface="+mn-ea"/>
              <a:cs typeface="+mn-cs"/>
            </a:endParaRPr>
          </a:p>
          <a:p>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9</a:t>
            </a:fld>
            <a:endParaRPr lang="en-US" dirty="0"/>
          </a:p>
        </p:txBody>
      </p:sp>
    </p:spTree>
    <p:extLst>
      <p:ext uri="{BB962C8B-B14F-4D97-AF65-F5344CB8AC3E}">
        <p14:creationId xmlns:p14="http://schemas.microsoft.com/office/powerpoint/2010/main" val="207474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smtClean="0">
                <a:solidFill>
                  <a:schemeClr val="tx1"/>
                </a:solidFill>
                <a:effectLst/>
                <a:latin typeface="Segoe UI" pitchFamily="34" charset="0"/>
                <a:ea typeface="+mn-ea"/>
                <a:cs typeface="+mn-cs"/>
              </a:rPr>
              <a:t>Slide Objectives: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Mention</a:t>
            </a:r>
            <a:r>
              <a:rPr lang="en-US" sz="1600" kern="1200" baseline="0" dirty="0" smtClean="0">
                <a:solidFill>
                  <a:schemeClr val="tx1"/>
                </a:solidFill>
                <a:effectLst/>
                <a:latin typeface="Segoe UI" pitchFamily="34" charset="0"/>
                <a:ea typeface="+mn-ea"/>
                <a:cs typeface="+mn-cs"/>
              </a:rPr>
              <a:t> some of the modules available out of the box in the server side scripts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Transition:</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There is a ton of stuff you can do in the scripts and we’ve exposed</a:t>
            </a:r>
            <a:r>
              <a:rPr lang="en-US" sz="1600" kern="1200" baseline="0" dirty="0" smtClean="0">
                <a:solidFill>
                  <a:schemeClr val="tx1"/>
                </a:solidFill>
                <a:effectLst/>
                <a:latin typeface="Segoe UI" pitchFamily="34" charset="0"/>
                <a:ea typeface="+mn-ea"/>
                <a:cs typeface="+mn-cs"/>
              </a:rPr>
              <a:t> several modules already to make doing things easy</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Speaking Points:</a:t>
            </a:r>
            <a:endParaRPr lang="en-US" sz="160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dirty="0" smtClean="0">
                <a:solidFill>
                  <a:schemeClr val="tx1"/>
                </a:solidFill>
                <a:effectLst/>
                <a:latin typeface="Segoe UI" pitchFamily="34" charset="0"/>
                <a:ea typeface="+mn-ea"/>
                <a:cs typeface="+mn-cs"/>
              </a:rPr>
              <a:t>Some</a:t>
            </a:r>
            <a:r>
              <a:rPr lang="en-US" sz="1600" kern="1200" baseline="0" dirty="0" smtClean="0">
                <a:solidFill>
                  <a:schemeClr val="tx1"/>
                </a:solidFill>
                <a:effectLst/>
                <a:latin typeface="Segoe UI" pitchFamily="34" charset="0"/>
                <a:ea typeface="+mn-ea"/>
                <a:cs typeface="+mn-cs"/>
              </a:rPr>
              <a:t> of the modules available out of the box are</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Request – for performing http requests to third party services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 - for doing push notifications with APNS, GCM, WNS, MPNS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Console – for logging information</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MSSQL – for performing custom SQL queries and calling stored procedures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statusCodes</a:t>
            </a:r>
            <a:r>
              <a:rPr lang="en-US" sz="1600" kern="1200" baseline="0" dirty="0" smtClean="0">
                <a:solidFill>
                  <a:schemeClr val="tx1"/>
                </a:solidFill>
                <a:effectLst/>
                <a:latin typeface="Segoe UI" pitchFamily="34" charset="0"/>
                <a:ea typeface="+mn-ea"/>
                <a:cs typeface="+mn-cs"/>
              </a:rPr>
              <a:t> – for returning a status code other than what is expected</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Azure – for getting access to Windows Azure Table and Blob storage, queues, service bus, </a:t>
            </a:r>
            <a:r>
              <a:rPr lang="en-US" sz="1600" kern="1200" baseline="0" dirty="0" err="1" smtClean="0">
                <a:solidFill>
                  <a:schemeClr val="tx1"/>
                </a:solidFill>
                <a:effectLst/>
                <a:latin typeface="Segoe UI" pitchFamily="34" charset="0"/>
                <a:ea typeface="+mn-ea"/>
                <a:cs typeface="+mn-cs"/>
              </a:rPr>
              <a:t>etc</a:t>
            </a:r>
            <a:endParaRPr lang="en-US" sz="1600" kern="1200" baseline="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We also have several partners in the Windows Azure store who offer you other abilities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Sendgrid</a:t>
            </a:r>
            <a:r>
              <a:rPr lang="en-US" sz="1600" kern="1200" baseline="0" dirty="0" smtClean="0">
                <a:solidFill>
                  <a:schemeClr val="tx1"/>
                </a:solidFill>
                <a:effectLst/>
                <a:latin typeface="Segoe UI" pitchFamily="34" charset="0"/>
                <a:ea typeface="+mn-ea"/>
                <a:cs typeface="+mn-cs"/>
              </a:rPr>
              <a:t> – allows sending emails</a:t>
            </a:r>
          </a:p>
          <a:p>
            <a:pPr marL="780943" lvl="1" indent="-171450">
              <a:buFont typeface="Arial" pitchFamily="34" charset="0"/>
              <a:buChar char="•"/>
            </a:pPr>
            <a:r>
              <a:rPr lang="en-US" sz="1600" kern="1200" baseline="0" dirty="0" smtClean="0">
                <a:solidFill>
                  <a:schemeClr val="tx1"/>
                </a:solidFill>
                <a:effectLst/>
                <a:latin typeface="Segoe UI" pitchFamily="34" charset="0"/>
                <a:ea typeface="+mn-ea"/>
                <a:cs typeface="+mn-cs"/>
              </a:rPr>
              <a:t>Pusher – facilitates web socket style real time communication down to mobile apps and websites</a:t>
            </a:r>
          </a:p>
          <a:p>
            <a:pPr marL="780943" lvl="1" indent="-171450">
              <a:buFont typeface="Arial" pitchFamily="34" charset="0"/>
              <a:buChar char="•"/>
            </a:pPr>
            <a:r>
              <a:rPr lang="en-US" sz="1600" kern="1200" baseline="0" dirty="0" err="1" smtClean="0">
                <a:solidFill>
                  <a:schemeClr val="tx1"/>
                </a:solidFill>
                <a:effectLst/>
                <a:latin typeface="Segoe UI" pitchFamily="34" charset="0"/>
                <a:ea typeface="+mn-ea"/>
                <a:cs typeface="+mn-cs"/>
              </a:rPr>
              <a:t>Twilio</a:t>
            </a:r>
            <a:r>
              <a:rPr lang="en-US" sz="1600" kern="1200" baseline="0" dirty="0" smtClean="0">
                <a:solidFill>
                  <a:schemeClr val="tx1"/>
                </a:solidFill>
                <a:effectLst/>
                <a:latin typeface="Segoe UI" pitchFamily="34" charset="0"/>
                <a:ea typeface="+mn-ea"/>
                <a:cs typeface="+mn-cs"/>
              </a:rPr>
              <a:t> – sends SMS messages and offers some other voice capabilities</a:t>
            </a:r>
          </a:p>
          <a:p>
            <a:pPr marL="171450" lvl="0" indent="-171450">
              <a:buFont typeface="Arial" pitchFamily="34" charset="0"/>
              <a:buChar char="•"/>
            </a:pPr>
            <a:r>
              <a:rPr lang="en-US" sz="1600" kern="1200" baseline="0" dirty="0" smtClean="0">
                <a:solidFill>
                  <a:schemeClr val="tx1"/>
                </a:solidFill>
                <a:effectLst/>
                <a:latin typeface="Segoe UI" pitchFamily="34" charset="0"/>
                <a:ea typeface="+mn-ea"/>
                <a:cs typeface="+mn-cs"/>
              </a:rPr>
              <a:t>In addition to the modules available out of the box.  If you enable source control on your mobile service you can then use the node package manager </a:t>
            </a:r>
            <a:r>
              <a:rPr lang="en-US" sz="1600" kern="1200" baseline="0" dirty="0" err="1" smtClean="0">
                <a:solidFill>
                  <a:schemeClr val="tx1"/>
                </a:solidFill>
                <a:effectLst/>
                <a:latin typeface="Segoe UI" pitchFamily="34" charset="0"/>
                <a:ea typeface="+mn-ea"/>
                <a:cs typeface="+mn-cs"/>
              </a:rPr>
              <a:t>npm</a:t>
            </a:r>
            <a:r>
              <a:rPr lang="en-US" sz="1600" kern="1200" baseline="0" dirty="0" smtClean="0">
                <a:solidFill>
                  <a:schemeClr val="tx1"/>
                </a:solidFill>
                <a:effectLst/>
                <a:latin typeface="Segoe UI" pitchFamily="34" charset="0"/>
                <a:ea typeface="+mn-ea"/>
                <a:cs typeface="+mn-cs"/>
              </a:rPr>
              <a:t> install to install any available node package (</a:t>
            </a:r>
            <a:r>
              <a:rPr lang="en-US" sz="1600" kern="1200" baseline="0" dirty="0" err="1" smtClean="0">
                <a:solidFill>
                  <a:schemeClr val="tx1"/>
                </a:solidFill>
                <a:effectLst/>
                <a:latin typeface="Segoe UI" pitchFamily="34" charset="0"/>
                <a:ea typeface="+mn-ea"/>
                <a:cs typeface="+mn-cs"/>
              </a:rPr>
              <a:t>e.g</a:t>
            </a:r>
            <a:r>
              <a:rPr lang="en-US" sz="1600" kern="1200" baseline="0" dirty="0" smtClean="0">
                <a:solidFill>
                  <a:schemeClr val="tx1"/>
                </a:solidFill>
                <a:effectLst/>
                <a:latin typeface="Segoe UI" pitchFamily="34" charset="0"/>
                <a:ea typeface="+mn-ea"/>
                <a:cs typeface="+mn-cs"/>
              </a:rPr>
              <a:t> twitter, </a:t>
            </a:r>
            <a:r>
              <a:rPr lang="en-US" sz="1600" kern="1200" baseline="0" dirty="0" err="1" smtClean="0">
                <a:solidFill>
                  <a:schemeClr val="tx1"/>
                </a:solidFill>
                <a:effectLst/>
                <a:latin typeface="Segoe UI" pitchFamily="34" charset="0"/>
                <a:ea typeface="+mn-ea"/>
                <a:cs typeface="+mn-cs"/>
              </a:rPr>
              <a:t>imageprocesing</a:t>
            </a:r>
            <a:r>
              <a:rPr lang="en-US" sz="1600" kern="1200" baseline="0" dirty="0" smtClean="0">
                <a:solidFill>
                  <a:schemeClr val="tx1"/>
                </a:solidFill>
                <a:effectLst/>
                <a:latin typeface="Segoe UI" pitchFamily="34" charset="0"/>
                <a:ea typeface="+mn-ea"/>
                <a:cs typeface="+mn-cs"/>
              </a:rPr>
              <a:t>, anything) into your mobile service.</a:t>
            </a:r>
            <a:endParaRPr lang="en-US" sz="16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1600" kern="1200" dirty="0" smtClean="0">
              <a:solidFill>
                <a:schemeClr val="tx1"/>
              </a:solidFill>
              <a:effectLst/>
              <a:latin typeface="Segoe UI" pitchFamily="34" charset="0"/>
              <a:ea typeface="+mn-ea"/>
              <a:cs typeface="+mn-cs"/>
            </a:endParaRPr>
          </a:p>
          <a:p>
            <a:r>
              <a:rPr lang="en-US" sz="1600" b="1" kern="1200" dirty="0" smtClean="0">
                <a:solidFill>
                  <a:schemeClr val="tx1"/>
                </a:solidFill>
                <a:effectLst/>
                <a:latin typeface="Segoe UI" pitchFamily="34" charset="0"/>
                <a:ea typeface="+mn-ea"/>
                <a:cs typeface="+mn-cs"/>
              </a:rPr>
              <a:t>Notes:</a:t>
            </a:r>
            <a:endParaRPr lang="en-US" sz="1600"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10</a:t>
            </a:fld>
            <a:endParaRPr lang="en-US" dirty="0"/>
          </a:p>
        </p:txBody>
      </p:sp>
    </p:spTree>
    <p:extLst>
      <p:ext uri="{BB962C8B-B14F-4D97-AF65-F5344CB8AC3E}">
        <p14:creationId xmlns:p14="http://schemas.microsoft.com/office/powerpoint/2010/main" val="26110546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54491572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15849007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851262" y="1058870"/>
            <a:ext cx="2423355" cy="2089099"/>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18820" y="3260114"/>
            <a:ext cx="3016895" cy="27427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82769" y="1413760"/>
            <a:ext cx="1100134" cy="94839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786347" y="1481185"/>
            <a:ext cx="3403136" cy="2933738"/>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Rectangle 5"/>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33813311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allouts - JB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0" y="515070"/>
            <a:ext cx="10448925"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1219200" y="1895903"/>
            <a:ext cx="10448925" cy="1533096"/>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7" name="Rectangle 6"/>
          <p:cNvSpPr/>
          <p:nvPr userDrawn="1"/>
        </p:nvSpPr>
        <p:spPr bwMode="auto">
          <a:xfrm rot="16200000">
            <a:off x="-3129098" y="3129097"/>
            <a:ext cx="6858001" cy="5998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8787972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4" y="228601"/>
            <a:ext cx="11149013" cy="757131"/>
          </a:xfrm>
        </p:spPr>
        <p:txBody>
          <a:bodyPr/>
          <a:lstStyle>
            <a:lvl1pPr>
              <a:defRPr sz="5500"/>
            </a:lvl1pPr>
          </a:lstStyle>
          <a:p>
            <a:r>
              <a:rPr lang="en-US" smtClean="0"/>
              <a:t>Click to edit Master title style</a:t>
            </a:r>
            <a:endParaRPr lang="en-US" dirty="0"/>
          </a:p>
        </p:txBody>
      </p:sp>
    </p:spTree>
    <p:extLst>
      <p:ext uri="{BB962C8B-B14F-4D97-AF65-F5344CB8AC3E}">
        <p14:creationId xmlns:p14="http://schemas.microsoft.com/office/powerpoint/2010/main" val="112040429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527936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862108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5" name="Text Placeholder 4"/>
          <p:cNvSpPr>
            <a:spLocks noGrp="1"/>
          </p:cNvSpPr>
          <p:nvPr>
            <p:ph type="body" sz="quarter" idx="10"/>
          </p:nvPr>
        </p:nvSpPr>
        <p:spPr>
          <a:xfrm>
            <a:off x="5131596" y="3271520"/>
            <a:ext cx="6222365" cy="2641600"/>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3970589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21059117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49506088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09013636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chemeClr val="tx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duotone>
              <a:prstClr val="black"/>
              <a:srgbClr val="3399FF">
                <a:tint val="45000"/>
                <a:satMod val="400000"/>
              </a:srgbClr>
            </a:duotone>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879000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rgbClr val="292929"/>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duotone>
              <a:prstClr val="black"/>
              <a:srgbClr val="3399FF">
                <a:tint val="45000"/>
                <a:satMod val="400000"/>
              </a:srgbClr>
            </a:duotone>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Tree>
    <p:extLst>
      <p:ext uri="{BB962C8B-B14F-4D97-AF65-F5344CB8AC3E}">
        <p14:creationId xmlns:p14="http://schemas.microsoft.com/office/powerpoint/2010/main" val="7839979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61747"/>
          </a:xfrm>
        </p:spPr>
        <p:txBody>
          <a:bodyPr/>
          <a:lstStyle>
            <a:lvl1pPr>
              <a:defRPr sz="5400">
                <a:solidFill>
                  <a:srgbClr val="292929"/>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rgbClr val="292929"/>
                </a:solidFill>
                <a:latin typeface="Segoe UI Light" pitchFamily="34" charset="0"/>
              </a:defRPr>
            </a:lvl1pPr>
            <a:lvl2pPr marL="3175" indent="0">
              <a:spcBef>
                <a:spcPts val="0"/>
              </a:spcBef>
              <a:buSzPct val="80000"/>
              <a:buFont typeface="Arial" pitchFamily="34" charset="0"/>
              <a:buNone/>
              <a:defRPr sz="2000" spc="-50" baseline="0">
                <a:solidFill>
                  <a:srgbClr val="292929"/>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6817011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12" name="Rectangle 11"/>
          <p:cNvSpPr/>
          <p:nvPr userDrawn="1"/>
        </p:nvSpPr>
        <p:spPr bwMode="auto">
          <a:xfrm>
            <a:off x="2253803" y="2455231"/>
            <a:ext cx="9935022" cy="2104837"/>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6600"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0" y="2455230"/>
            <a:ext cx="2253803" cy="2104837"/>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extLst>
      <p:ext uri="{BB962C8B-B14F-4D97-AF65-F5344CB8AC3E}">
        <p14:creationId xmlns:p14="http://schemas.microsoft.com/office/powerpoint/2010/main" val="1805291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494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713800"/>
            <a:ext cx="11149012" cy="297927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4922352"/>
      </p:ext>
    </p:extLst>
  </p:cSld>
  <p:clrMap bg1="lt1" tx1="dk1" bg2="lt2" tx2="dk2" accent1="accent1" accent2="accent2" accent3="accent3" accent4="accent4" accent5="accent5" accent6="accent6" hlink="hlink" folHlink="folHlink"/>
  <p:sldLayoutIdLst>
    <p:sldLayoutId id="2147483731" r:id="rId1"/>
    <p:sldLayoutId id="2147483756" r:id="rId2"/>
    <p:sldLayoutId id="2147483757" r:id="rId3"/>
    <p:sldLayoutId id="2147483758" r:id="rId4"/>
    <p:sldLayoutId id="2147483732" r:id="rId5"/>
    <p:sldLayoutId id="2147483774" r:id="rId6"/>
    <p:sldLayoutId id="2147483775" r:id="rId7"/>
    <p:sldLayoutId id="2147483776" r:id="rId8"/>
    <p:sldLayoutId id="2147483759" r:id="rId9"/>
    <p:sldLayoutId id="2147483768" r:id="rId10"/>
    <p:sldLayoutId id="2147483770" r:id="rId11"/>
    <p:sldLayoutId id="2147483771" r:id="rId12"/>
    <p:sldLayoutId id="2147483777" r:id="rId13"/>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Clr>
          <a:srgbClr val="92D050"/>
        </a:buClr>
        <a:buSzPct val="120000"/>
        <a:buFont typeface="Arial" pitchFamily="34" charset="0"/>
        <a:buChar char="•"/>
        <a:defRPr sz="4400" kern="1200">
          <a:solidFill>
            <a:schemeClr val="bg1"/>
          </a:solidFill>
          <a:latin typeface="+mn-lt"/>
          <a:ea typeface="+mn-ea"/>
          <a:cs typeface="+mn-cs"/>
        </a:defRPr>
      </a:lvl1pPr>
      <a:lvl2pPr marL="855663" indent="-395288" algn="l" defTabSz="914363" rtl="0" eaLnBrk="1" latinLnBrk="0" hangingPunct="1">
        <a:lnSpc>
          <a:spcPct val="90000"/>
        </a:lnSpc>
        <a:spcBef>
          <a:spcPct val="20000"/>
        </a:spcBef>
        <a:buClr>
          <a:srgbClr val="92D050"/>
        </a:buClr>
        <a:buSzPct val="120000"/>
        <a:buFont typeface="Arial" pitchFamily="34" charset="0"/>
        <a:buChar char="•"/>
        <a:defRPr sz="4000" kern="1200">
          <a:solidFill>
            <a:schemeClr val="bg1"/>
          </a:solidFill>
          <a:latin typeface="+mn-lt"/>
          <a:ea typeface="+mn-ea"/>
          <a:cs typeface="+mn-cs"/>
        </a:defRPr>
      </a:lvl2pPr>
      <a:lvl3pPr marL="1258888" indent="-403225" algn="l" defTabSz="914363" rtl="0" eaLnBrk="1" latinLnBrk="0" hangingPunct="1">
        <a:lnSpc>
          <a:spcPct val="90000"/>
        </a:lnSpc>
        <a:spcBef>
          <a:spcPct val="20000"/>
        </a:spcBef>
        <a:buClr>
          <a:srgbClr val="92D050"/>
        </a:buClr>
        <a:buSzPct val="120000"/>
        <a:buFont typeface="Arial" pitchFamily="34" charset="0"/>
        <a:buChar char="•"/>
        <a:defRPr sz="3600" kern="1200">
          <a:solidFill>
            <a:schemeClr val="bg1"/>
          </a:solidFill>
          <a:latin typeface="+mn-lt"/>
          <a:ea typeface="+mn-ea"/>
          <a:cs typeface="+mn-cs"/>
        </a:defRPr>
      </a:lvl3pPr>
      <a:lvl4pPr marL="1604963" indent="-346075"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4pPr>
      <a:lvl5pPr marL="1941513" indent="-336550"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5832376"/>
      </p:ext>
    </p:extLst>
  </p:cSld>
  <p:clrMap bg1="lt1" tx1="dk1" bg2="lt2" tx2="dk2" accent1="accent1" accent2="accent2" accent3="accent3" accent4="accent4" accent5="accent5" accent6="accent6" hlink="hlink" folHlink="folHlink"/>
  <p:sldLayoutIdLst>
    <p:sldLayoutId id="214748375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chemeClr val="bg1"/>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chemeClr val="bg1"/>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2170585"/>
      </p:ext>
    </p:extLst>
  </p:cSld>
  <p:clrMap bg1="lt1" tx1="dk1" bg2="lt2" tx2="dk2" accent1="accent1" accent2="accent2" accent3="accent3" accent4="accent4" accent5="accent5" accent6="accent6" hlink="hlink" folHlink="folHlink"/>
  <p:sldLayoutIdLst>
    <p:sldLayoutId id="2147483773"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rgbClr val="3399FF"/>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rgbClr val="3399FF"/>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rgbClr val="3399FF"/>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hyperlink" Target="http://www.windowsazure.com/en-us/pricing/details/sql-database"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13.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image" Target="../media/image12.png"/><Relationship Id="rId5" Type="http://schemas.openxmlformats.org/officeDocument/2006/relationships/tags" Target="../tags/tag12.xml"/><Relationship Id="rId10" Type="http://schemas.openxmlformats.org/officeDocument/2006/relationships/image" Target="../media/image11.png"/><Relationship Id="rId4" Type="http://schemas.openxmlformats.org/officeDocument/2006/relationships/tags" Target="../tags/tag11.xml"/><Relationship Id="rId9"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hyperlink" Target="http://www.windowsazure.com/mobile" TargetMode="External"/><Relationship Id="rId7" Type="http://schemas.openxmlformats.org/officeDocument/2006/relationships/hyperlink" Target="https://mobileservices.uservoice.com"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hyperlink" Target="mailto:mobileservices@microsoft.com" TargetMode="External"/><Relationship Id="rId5" Type="http://schemas.openxmlformats.org/officeDocument/2006/relationships/hyperlink" Target="https://github.com/WindowsAzure/azure-mobile-services" TargetMode="External"/><Relationship Id="rId4" Type="http://schemas.openxmlformats.org/officeDocument/2006/relationships/hyperlink" Target="http://www.windowsazure.com/"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2.png"/><Relationship Id="rId5" Type="http://schemas.openxmlformats.org/officeDocument/2006/relationships/tags" Target="../tags/tag5.xml"/><Relationship Id="rId10" Type="http://schemas.openxmlformats.org/officeDocument/2006/relationships/image" Target="../media/image11.png"/><Relationship Id="rId4" Type="http://schemas.openxmlformats.org/officeDocument/2006/relationships/tags" Target="../tags/tag4.xml"/><Relationship Id="rId9"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764" y="2559929"/>
            <a:ext cx="10921961" cy="1878252"/>
          </a:xfrm>
        </p:spPr>
        <p:txBody>
          <a:bodyPr/>
          <a:lstStyle/>
          <a:p>
            <a:r>
              <a:rPr lang="en-US" sz="7200" dirty="0" smtClean="0"/>
              <a:t>Building Windows 8.1 Apps with Mobile Services</a:t>
            </a:r>
            <a:endParaRPr lang="en-US" sz="6000" dirty="0"/>
          </a:p>
        </p:txBody>
      </p:sp>
      <p:sp>
        <p:nvSpPr>
          <p:cNvPr id="2" name="Text Placeholder 1"/>
          <p:cNvSpPr>
            <a:spLocks noGrp="1"/>
          </p:cNvSpPr>
          <p:nvPr>
            <p:ph type="body" sz="quarter" idx="11"/>
          </p:nvPr>
        </p:nvSpPr>
        <p:spPr>
          <a:xfrm>
            <a:off x="745231" y="4583030"/>
            <a:ext cx="5454333" cy="2080570"/>
          </a:xfrm>
        </p:spPr>
        <p:txBody>
          <a:bodyPr/>
          <a:lstStyle/>
          <a:p>
            <a:r>
              <a:rPr lang="en-US" sz="2800" dirty="0" smtClean="0">
                <a:latin typeface="Segoe UI Semibold" panose="020B0702040204020203" pitchFamily="34" charset="0"/>
                <a:cs typeface="Segoe UI Semibold" panose="020B0702040204020203" pitchFamily="34" charset="0"/>
              </a:rPr>
              <a:t>Speaker Name</a:t>
            </a:r>
            <a:endParaRPr lang="en-US" sz="2800" dirty="0">
              <a:latin typeface="Segoe UI Semibold" panose="020B0702040204020203" pitchFamily="34" charset="0"/>
              <a:cs typeface="Segoe UI Semibold" panose="020B0702040204020203" pitchFamily="34" charset="0"/>
            </a:endParaRPr>
          </a:p>
          <a:p>
            <a:r>
              <a:rPr lang="en-US" sz="2000" dirty="0" smtClean="0">
                <a:solidFill>
                  <a:schemeClr val="accent6">
                    <a:lumMod val="40000"/>
                    <a:lumOff val="60000"/>
                    <a:alpha val="98000"/>
                  </a:schemeClr>
                </a:solidFill>
              </a:rPr>
              <a:t>Speaker Title</a:t>
            </a:r>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Speaker Company</a:t>
            </a:r>
          </a:p>
          <a:p>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Email:</a:t>
            </a:r>
          </a:p>
          <a:p>
            <a:r>
              <a:rPr lang="en-US" sz="2000" smtClean="0">
                <a:solidFill>
                  <a:schemeClr val="accent6">
                    <a:lumMod val="40000"/>
                    <a:lumOff val="60000"/>
                    <a:alpha val="98000"/>
                  </a:schemeClr>
                </a:solidFill>
              </a:rPr>
              <a:t>Twitter:</a:t>
            </a:r>
            <a:endParaRPr lang="en-US" sz="2000" dirty="0">
              <a:solidFill>
                <a:schemeClr val="accent6">
                  <a:lumMod val="40000"/>
                  <a:lumOff val="60000"/>
                  <a:alpha val="98000"/>
                </a:schemeClr>
              </a:solidFill>
            </a:endParaRPr>
          </a:p>
        </p:txBody>
      </p:sp>
    </p:spTree>
    <p:extLst>
      <p:ext uri="{BB962C8B-B14F-4D97-AF65-F5344CB8AC3E}">
        <p14:creationId xmlns:p14="http://schemas.microsoft.com/office/powerpoint/2010/main" val="40291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Node Modules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Extensibility through numerous included modules</a:t>
            </a:r>
            <a:endParaRPr lang="en-US" dirty="0"/>
          </a:p>
        </p:txBody>
      </p:sp>
      <p:sp>
        <p:nvSpPr>
          <p:cNvPr id="4" name="Rectangle 3"/>
          <p:cNvSpPr/>
          <p:nvPr/>
        </p:nvSpPr>
        <p:spPr bwMode="auto">
          <a:xfrm>
            <a:off x="1337426" y="2289617"/>
            <a:ext cx="3165642"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request</a:t>
            </a:r>
          </a:p>
        </p:txBody>
      </p:sp>
      <p:sp>
        <p:nvSpPr>
          <p:cNvPr id="5" name="Rectangle 4"/>
          <p:cNvSpPr/>
          <p:nvPr/>
        </p:nvSpPr>
        <p:spPr bwMode="auto">
          <a:xfrm>
            <a:off x="1337426" y="3561095"/>
            <a:ext cx="3165642"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console</a:t>
            </a:r>
          </a:p>
        </p:txBody>
      </p:sp>
      <p:sp>
        <p:nvSpPr>
          <p:cNvPr id="6" name="Rectangle 5"/>
          <p:cNvSpPr/>
          <p:nvPr/>
        </p:nvSpPr>
        <p:spPr bwMode="auto">
          <a:xfrm>
            <a:off x="4627395" y="2289617"/>
            <a:ext cx="3165642"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push.*</a:t>
            </a:r>
          </a:p>
        </p:txBody>
      </p:sp>
      <p:sp>
        <p:nvSpPr>
          <p:cNvPr id="7" name="Rectangle 6"/>
          <p:cNvSpPr/>
          <p:nvPr/>
        </p:nvSpPr>
        <p:spPr bwMode="auto">
          <a:xfrm>
            <a:off x="4627395" y="3561095"/>
            <a:ext cx="3165642"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mssql</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Rectangle 7"/>
          <p:cNvSpPr/>
          <p:nvPr/>
        </p:nvSpPr>
        <p:spPr bwMode="auto">
          <a:xfrm>
            <a:off x="1337426" y="4832573"/>
            <a:ext cx="3165642"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statusCodes</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9" name="Rectangle 8"/>
          <p:cNvSpPr/>
          <p:nvPr/>
        </p:nvSpPr>
        <p:spPr bwMode="auto">
          <a:xfrm>
            <a:off x="4627395" y="4832573"/>
            <a:ext cx="3165642"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azure</a:t>
            </a:r>
          </a:p>
        </p:txBody>
      </p:sp>
      <p:sp>
        <p:nvSpPr>
          <p:cNvPr id="10" name="Rectangle 9"/>
          <p:cNvSpPr/>
          <p:nvPr/>
        </p:nvSpPr>
        <p:spPr bwMode="auto">
          <a:xfrm>
            <a:off x="7933406" y="2305659"/>
            <a:ext cx="3165642"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sendgrid</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1" name="Rectangle 10"/>
          <p:cNvSpPr/>
          <p:nvPr/>
        </p:nvSpPr>
        <p:spPr bwMode="auto">
          <a:xfrm>
            <a:off x="7933406" y="3577137"/>
            <a:ext cx="3165642"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pusher</a:t>
            </a:r>
          </a:p>
        </p:txBody>
      </p:sp>
      <p:sp>
        <p:nvSpPr>
          <p:cNvPr id="12" name="Rectangle 11"/>
          <p:cNvSpPr/>
          <p:nvPr/>
        </p:nvSpPr>
        <p:spPr bwMode="auto">
          <a:xfrm>
            <a:off x="7933406" y="4848615"/>
            <a:ext cx="3165642"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twilio</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37681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382799"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Adding Server Scripts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70217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74172" y="6268031"/>
            <a:ext cx="2862944" cy="58997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3" tIns="45703" rIns="91403" bIns="45703" numCol="1" rtlCol="0" anchor="ctr" anchorCtr="0" compatLnSpc="1">
            <a:prstTxWarp prst="textNoShape">
              <a:avLst/>
            </a:prstTxWarp>
          </a:bodyPr>
          <a:lstStyle/>
          <a:p>
            <a:pPr algn="ctr" defTabSz="913782" fontAlgn="base">
              <a:spcBef>
                <a:spcPts val="200"/>
              </a:spcBef>
              <a:spcAft>
                <a:spcPct val="0"/>
              </a:spcAft>
            </a:pPr>
            <a:endParaRPr lang="en-US" sz="2800" dirty="0">
              <a:ln>
                <a:solidFill>
                  <a:srgbClr val="FFFFFF">
                    <a:alpha val="0"/>
                  </a:srgbClr>
                </a:solidFill>
              </a:ln>
              <a:solidFill>
                <a:srgbClr val="FFFFFF"/>
              </a:solidFill>
            </a:endParaRPr>
          </a:p>
        </p:txBody>
      </p:sp>
      <p:sp>
        <p:nvSpPr>
          <p:cNvPr id="3" name="Title 2"/>
          <p:cNvSpPr>
            <a:spLocks noGrp="1"/>
          </p:cNvSpPr>
          <p:nvPr>
            <p:ph type="title"/>
          </p:nvPr>
        </p:nvSpPr>
        <p:spPr/>
        <p:txBody>
          <a:bodyPr/>
          <a:lstStyle/>
          <a:p>
            <a:r>
              <a:rPr lang="en-US" dirty="0"/>
              <a:t>Push Notification </a:t>
            </a:r>
            <a:r>
              <a:rPr lang="en-US" dirty="0" smtClean="0"/>
              <a:t>Lifecycle Overview</a:t>
            </a:r>
            <a:endParaRPr lang="en-US" dirty="0"/>
          </a:p>
        </p:txBody>
      </p:sp>
      <p:sp>
        <p:nvSpPr>
          <p:cNvPr id="4" name="TextBox 3"/>
          <p:cNvSpPr txBox="1"/>
          <p:nvPr/>
        </p:nvSpPr>
        <p:spPr>
          <a:xfrm>
            <a:off x="7079539" y="1436914"/>
            <a:ext cx="4588595" cy="2550739"/>
          </a:xfrm>
          <a:prstGeom prst="rect">
            <a:avLst/>
          </a:prstGeom>
          <a:noFill/>
        </p:spPr>
        <p:txBody>
          <a:bodyPr wrap="square" lIns="0" tIns="0" rIns="0" bIns="0" rtlCol="0">
            <a:noAutofit/>
          </a:bodyPr>
          <a:lstStyle/>
          <a:p>
            <a:pPr marL="406264" indent="-406264" defTabSz="913470" fontAlgn="base">
              <a:lnSpc>
                <a:spcPct val="90000"/>
              </a:lnSpc>
              <a:spcAft>
                <a:spcPts val="1800"/>
              </a:spcAft>
              <a:buClr>
                <a:srgbClr val="FF8A00"/>
              </a:buClr>
              <a:buFont typeface="+mj-lt"/>
              <a:buAutoNum type="arabicPeriod"/>
            </a:pPr>
            <a:r>
              <a:rPr lang="en-US" sz="2800" dirty="0">
                <a:ln>
                  <a:solidFill>
                    <a:srgbClr val="FFFFFF">
                      <a:alpha val="0"/>
                    </a:srgbClr>
                  </a:solidFill>
                </a:ln>
                <a:solidFill>
                  <a:srgbClr val="595959">
                    <a:alpha val="99000"/>
                  </a:srgbClr>
                </a:solidFill>
              </a:rPr>
              <a:t>Request Channel URI</a:t>
            </a:r>
          </a:p>
          <a:p>
            <a:pPr marL="406264" indent="-406264" defTabSz="913470" fontAlgn="base">
              <a:lnSpc>
                <a:spcPct val="90000"/>
              </a:lnSpc>
              <a:spcAft>
                <a:spcPts val="1800"/>
              </a:spcAft>
              <a:buClr>
                <a:srgbClr val="FF8A00"/>
              </a:buClr>
              <a:buFont typeface="+mj-lt"/>
              <a:buAutoNum type="arabicPeriod"/>
            </a:pPr>
            <a:r>
              <a:rPr lang="en-US" sz="2800" dirty="0">
                <a:ln>
                  <a:solidFill>
                    <a:srgbClr val="FFFFFF">
                      <a:alpha val="0"/>
                    </a:srgbClr>
                  </a:solidFill>
                </a:ln>
                <a:solidFill>
                  <a:srgbClr val="595959">
                    <a:alpha val="99000"/>
                  </a:srgbClr>
                </a:solidFill>
              </a:rPr>
              <a:t>Register with your </a:t>
            </a:r>
            <a:br>
              <a:rPr lang="en-US" sz="2800" dirty="0">
                <a:ln>
                  <a:solidFill>
                    <a:srgbClr val="FFFFFF">
                      <a:alpha val="0"/>
                    </a:srgbClr>
                  </a:solidFill>
                </a:ln>
                <a:solidFill>
                  <a:srgbClr val="595959">
                    <a:alpha val="99000"/>
                  </a:srgbClr>
                </a:solidFill>
              </a:rPr>
            </a:br>
            <a:r>
              <a:rPr lang="en-US" sz="2800" dirty="0">
                <a:ln>
                  <a:solidFill>
                    <a:srgbClr val="FFFFFF">
                      <a:alpha val="0"/>
                    </a:srgbClr>
                  </a:solidFill>
                </a:ln>
                <a:solidFill>
                  <a:srgbClr val="595959">
                    <a:alpha val="99000"/>
                  </a:srgbClr>
                </a:solidFill>
              </a:rPr>
              <a:t>Cloud Service</a:t>
            </a:r>
          </a:p>
          <a:p>
            <a:pPr marL="406264" indent="-406264" defTabSz="913470" fontAlgn="base">
              <a:lnSpc>
                <a:spcPct val="90000"/>
              </a:lnSpc>
              <a:spcAft>
                <a:spcPts val="1800"/>
              </a:spcAft>
              <a:buClr>
                <a:srgbClr val="FF8A00"/>
              </a:buClr>
              <a:buFont typeface="+mj-lt"/>
              <a:buAutoNum type="arabicPeriod"/>
            </a:pPr>
            <a:r>
              <a:rPr lang="en-US" sz="2800" dirty="0">
                <a:ln>
                  <a:solidFill>
                    <a:srgbClr val="FFFFFF">
                      <a:alpha val="0"/>
                    </a:srgbClr>
                  </a:solidFill>
                </a:ln>
                <a:solidFill>
                  <a:srgbClr val="595959">
                    <a:alpha val="99000"/>
                  </a:srgbClr>
                </a:solidFill>
              </a:rPr>
              <a:t>Authenticate &amp; </a:t>
            </a:r>
            <a:br>
              <a:rPr lang="en-US" sz="2800" dirty="0">
                <a:ln>
                  <a:solidFill>
                    <a:srgbClr val="FFFFFF">
                      <a:alpha val="0"/>
                    </a:srgbClr>
                  </a:solidFill>
                </a:ln>
                <a:solidFill>
                  <a:srgbClr val="595959">
                    <a:alpha val="99000"/>
                  </a:srgbClr>
                </a:solidFill>
              </a:rPr>
            </a:br>
            <a:r>
              <a:rPr lang="en-US" sz="2800" dirty="0">
                <a:ln>
                  <a:solidFill>
                    <a:srgbClr val="FFFFFF">
                      <a:alpha val="0"/>
                    </a:srgbClr>
                  </a:solidFill>
                </a:ln>
                <a:solidFill>
                  <a:srgbClr val="595959">
                    <a:alpha val="99000"/>
                  </a:srgbClr>
                </a:solidFill>
              </a:rPr>
              <a:t>Push Notification</a:t>
            </a:r>
          </a:p>
        </p:txBody>
      </p:sp>
      <p:sp>
        <p:nvSpPr>
          <p:cNvPr id="6" name="Rounded Rectangle 22"/>
          <p:cNvSpPr/>
          <p:nvPr/>
        </p:nvSpPr>
        <p:spPr bwMode="auto">
          <a:xfrm>
            <a:off x="517526" y="1349831"/>
            <a:ext cx="2298535" cy="5160684"/>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1" tIns="45686" rIns="91371" bIns="45686" numCol="1" spcCol="0" rtlCol="0" anchor="t" anchorCtr="0" compatLnSpc="1">
            <a:prstTxWarp prst="textNoShape">
              <a:avLst/>
            </a:prstTxWarp>
          </a:bodyPr>
          <a:lstStyle/>
          <a:p>
            <a:pPr algn="ctr" defTabSz="913470" fontAlgn="base">
              <a:spcBef>
                <a:spcPts val="600"/>
              </a:spcBef>
              <a:spcAft>
                <a:spcPts val="600"/>
              </a:spcAft>
            </a:pPr>
            <a:r>
              <a:rPr lang="en-US" sz="2800" spc="-151" dirty="0">
                <a:solidFill>
                  <a:srgbClr val="DDDDDD">
                    <a:lumMod val="50000"/>
                    <a:alpha val="99000"/>
                  </a:srgbClr>
                </a:solidFill>
                <a:latin typeface="Segoe UI Light" pitchFamily="34" charset="0"/>
              </a:rPr>
              <a:t>Windows  8</a:t>
            </a:r>
          </a:p>
        </p:txBody>
      </p:sp>
      <p:sp>
        <p:nvSpPr>
          <p:cNvPr id="7" name="Rounded Rectangle 20"/>
          <p:cNvSpPr/>
          <p:nvPr/>
        </p:nvSpPr>
        <p:spPr bwMode="auto">
          <a:xfrm>
            <a:off x="752392" y="4437133"/>
            <a:ext cx="1828800" cy="1828800"/>
          </a:xfrm>
          <a:prstGeom prst="rect">
            <a:avLst/>
          </a:prstGeom>
          <a:solidFill>
            <a:schemeClr val="accent4"/>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7" tIns="91407" rIns="91407" bIns="91407" numCol="1" rtlCol="0" anchor="b" anchorCtr="0" compatLnSpc="1">
            <a:prstTxWarp prst="textNoShape">
              <a:avLst/>
            </a:prstTxWarp>
          </a:bodyPr>
          <a:lstStyle/>
          <a:p>
            <a:pPr defTabSz="1218513"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Notification</a:t>
            </a:r>
          </a:p>
          <a:p>
            <a:pPr defTabSz="1218513"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Client Platform</a:t>
            </a:r>
          </a:p>
        </p:txBody>
      </p:sp>
      <p:sp>
        <p:nvSpPr>
          <p:cNvPr id="8" name="Rounded Rectangle 23"/>
          <p:cNvSpPr/>
          <p:nvPr/>
        </p:nvSpPr>
        <p:spPr bwMode="auto">
          <a:xfrm>
            <a:off x="752392" y="1952067"/>
            <a:ext cx="1828800" cy="182880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7" tIns="91407" rIns="91407" bIns="91407" numCol="1" rtlCol="0" anchor="b" anchorCtr="0" compatLnSpc="1">
            <a:prstTxWarp prst="textNoShape">
              <a:avLst/>
            </a:prstTxWarp>
          </a:bodyPr>
          <a:lstStyle/>
          <a:p>
            <a:pPr algn="ctr" defTabSz="1218513"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App</a:t>
            </a:r>
          </a:p>
        </p:txBody>
      </p:sp>
      <p:sp>
        <p:nvSpPr>
          <p:cNvPr id="10" name="Rounded Rectangle 21"/>
          <p:cNvSpPr/>
          <p:nvPr/>
        </p:nvSpPr>
        <p:spPr bwMode="auto">
          <a:xfrm>
            <a:off x="4352929" y="1349829"/>
            <a:ext cx="2103120" cy="2103120"/>
          </a:xfrm>
          <a:prstGeom prst="rect">
            <a:avLst/>
          </a:prstGeom>
          <a:solidFill>
            <a:schemeClr val="accent2"/>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7" tIns="91407" rIns="91407" bIns="91407" numCol="1" rtlCol="0" anchor="b" anchorCtr="0" compatLnSpc="1">
            <a:prstTxWarp prst="textNoShape">
              <a:avLst/>
            </a:prstTxWarp>
          </a:bodyPr>
          <a:lstStyle/>
          <a:p>
            <a:pPr defTabSz="1218513"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Mobile Services</a:t>
            </a:r>
          </a:p>
        </p:txBody>
      </p:sp>
      <p:sp>
        <p:nvSpPr>
          <p:cNvPr id="13" name="Rounded Rectangle 18"/>
          <p:cNvSpPr/>
          <p:nvPr/>
        </p:nvSpPr>
        <p:spPr bwMode="auto">
          <a:xfrm>
            <a:off x="4352929" y="4407393"/>
            <a:ext cx="2103120" cy="2103120"/>
          </a:xfrm>
          <a:prstGeom prst="rect">
            <a:avLst/>
          </a:prstGeom>
          <a:solidFill>
            <a:srgbClr val="8CC600"/>
          </a:solidFill>
          <a:ln w="19050">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7" tIns="91407" rIns="0" bIns="91407" numCol="1" rtlCol="0" anchor="b" anchorCtr="0" compatLnSpc="1">
            <a:prstTxWarp prst="textNoShape">
              <a:avLst/>
            </a:prstTxWarp>
          </a:bodyPr>
          <a:lstStyle/>
          <a:p>
            <a:pPr defTabSz="1218513" fontAlgn="base">
              <a:lnSpc>
                <a:spcPct val="90000"/>
              </a:lnSpc>
              <a:spcBef>
                <a:spcPct val="0"/>
              </a:spcBef>
              <a:spcAft>
                <a:spcPct val="0"/>
              </a:spcAft>
            </a:pPr>
            <a:r>
              <a:rPr lang="en-US" sz="2000" spc="-51" dirty="0">
                <a:ln>
                  <a:solidFill>
                    <a:srgbClr val="FFFFFF">
                      <a:alpha val="0"/>
                    </a:srgbClr>
                  </a:solidFill>
                </a:ln>
                <a:solidFill>
                  <a:srgbClr val="FFFFFF">
                    <a:alpha val="99000"/>
                  </a:srgbClr>
                </a:solidFill>
                <a:latin typeface="Segoe UI Light" pitchFamily="34" charset="0"/>
                <a:ea typeface="Segoe UI" pitchFamily="34" charset="0"/>
                <a:cs typeface="Segoe UI" pitchFamily="34" charset="0"/>
              </a:rPr>
              <a:t>Windows Push Notification Service</a:t>
            </a:r>
          </a:p>
        </p:txBody>
      </p:sp>
      <p:grpSp>
        <p:nvGrpSpPr>
          <p:cNvPr id="29" name="Group 28"/>
          <p:cNvGrpSpPr/>
          <p:nvPr/>
        </p:nvGrpSpPr>
        <p:grpSpPr>
          <a:xfrm>
            <a:off x="1471229" y="3780877"/>
            <a:ext cx="782123" cy="656265"/>
            <a:chOff x="1471220" y="3430995"/>
            <a:chExt cx="782123" cy="1366013"/>
          </a:xfrm>
        </p:grpSpPr>
        <p:sp>
          <p:nvSpPr>
            <p:cNvPr id="16" name="Up-Down Arrow 15"/>
            <p:cNvSpPr/>
            <p:nvPr/>
          </p:nvSpPr>
          <p:spPr bwMode="auto">
            <a:xfrm>
              <a:off x="1471220" y="3430995"/>
              <a:ext cx="391145" cy="1366013"/>
            </a:xfrm>
            <a:prstGeom prst="up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17" name="Rectangle 16"/>
            <p:cNvSpPr/>
            <p:nvPr/>
          </p:nvSpPr>
          <p:spPr bwMode="auto">
            <a:xfrm>
              <a:off x="1699450" y="3741773"/>
              <a:ext cx="553893" cy="694062"/>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r>
                <a:rPr lang="en-US" dirty="0">
                  <a:solidFill>
                    <a:srgbClr val="FF8A00">
                      <a:alpha val="99000"/>
                    </a:srgbClr>
                  </a:solidFill>
                </a:rPr>
                <a:t>(1)</a:t>
              </a:r>
            </a:p>
          </p:txBody>
        </p:sp>
      </p:grpSp>
      <p:grpSp>
        <p:nvGrpSpPr>
          <p:cNvPr id="30" name="Group 29"/>
          <p:cNvGrpSpPr/>
          <p:nvPr/>
        </p:nvGrpSpPr>
        <p:grpSpPr>
          <a:xfrm>
            <a:off x="2581194" y="2686782"/>
            <a:ext cx="1771733" cy="577291"/>
            <a:chOff x="2581191" y="2686782"/>
            <a:chExt cx="1771733" cy="577290"/>
          </a:xfrm>
        </p:grpSpPr>
        <p:sp>
          <p:nvSpPr>
            <p:cNvPr id="19" name="Up-Down Arrow 18"/>
            <p:cNvSpPr/>
            <p:nvPr/>
          </p:nvSpPr>
          <p:spPr bwMode="auto">
            <a:xfrm rot="5400000">
              <a:off x="3271484" y="1996489"/>
              <a:ext cx="391147" cy="1771733"/>
            </a:xfrm>
            <a:prstGeom prst="upDownArrow">
              <a:avLst>
                <a:gd name="adj1" fmla="val 50000"/>
                <a:gd name="adj2" fmla="val 59741"/>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20" name="Rectangle 19"/>
            <p:cNvSpPr/>
            <p:nvPr/>
          </p:nvSpPr>
          <p:spPr bwMode="auto">
            <a:xfrm>
              <a:off x="3238526" y="2984768"/>
              <a:ext cx="595161"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r>
                <a:rPr lang="en-US" dirty="0">
                  <a:solidFill>
                    <a:srgbClr val="FF8A00">
                      <a:alpha val="99000"/>
                    </a:srgbClr>
                  </a:solidFill>
                </a:rPr>
                <a:t>(2)</a:t>
              </a:r>
            </a:p>
          </p:txBody>
        </p:sp>
      </p:grpSp>
      <p:grpSp>
        <p:nvGrpSpPr>
          <p:cNvPr id="31" name="Group 30"/>
          <p:cNvGrpSpPr/>
          <p:nvPr/>
        </p:nvGrpSpPr>
        <p:grpSpPr>
          <a:xfrm>
            <a:off x="5181578" y="3452950"/>
            <a:ext cx="933675" cy="954443"/>
            <a:chOff x="5341644" y="3559768"/>
            <a:chExt cx="933676" cy="703848"/>
          </a:xfrm>
        </p:grpSpPr>
        <p:sp>
          <p:nvSpPr>
            <p:cNvPr id="22" name="Down Arrow 21"/>
            <p:cNvSpPr/>
            <p:nvPr/>
          </p:nvSpPr>
          <p:spPr bwMode="auto">
            <a:xfrm>
              <a:off x="5341644" y="3559768"/>
              <a:ext cx="445096" cy="703848"/>
            </a:xfrm>
            <a:prstGeom prst="downArrow">
              <a:avLst/>
            </a:prstGeom>
            <a:solidFill>
              <a:schemeClr val="bg1">
                <a:lumMod val="75000"/>
              </a:schemeClr>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28" name="Rectangle 27"/>
            <p:cNvSpPr/>
            <p:nvPr/>
          </p:nvSpPr>
          <p:spPr bwMode="auto">
            <a:xfrm>
              <a:off x="5629508" y="3711106"/>
              <a:ext cx="64581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r>
                <a:rPr lang="en-US" dirty="0">
                  <a:solidFill>
                    <a:srgbClr val="FF8A00">
                      <a:alpha val="99000"/>
                    </a:srgbClr>
                  </a:solidFill>
                </a:rPr>
                <a:t>(3)</a:t>
              </a:r>
            </a:p>
          </p:txBody>
        </p:sp>
      </p:grpSp>
      <p:grpSp>
        <p:nvGrpSpPr>
          <p:cNvPr id="32" name="Group 31"/>
          <p:cNvGrpSpPr/>
          <p:nvPr/>
        </p:nvGrpSpPr>
        <p:grpSpPr>
          <a:xfrm>
            <a:off x="2581192" y="4937174"/>
            <a:ext cx="1771732" cy="603743"/>
            <a:chOff x="2581276" y="4937164"/>
            <a:chExt cx="1762119" cy="603743"/>
          </a:xfrm>
        </p:grpSpPr>
        <p:sp>
          <p:nvSpPr>
            <p:cNvPr id="25" name="Down Arrow 24"/>
            <p:cNvSpPr/>
            <p:nvPr/>
          </p:nvSpPr>
          <p:spPr bwMode="auto">
            <a:xfrm rot="5400000">
              <a:off x="3267079" y="4464591"/>
              <a:ext cx="390513" cy="1762119"/>
            </a:xfrm>
            <a:prstGeom prst="downArrow">
              <a:avLst>
                <a:gd name="adj1" fmla="val 50000"/>
                <a:gd name="adj2" fmla="val 58537"/>
              </a:avLst>
            </a:prstGeom>
            <a:solidFill>
              <a:srgbClr val="8CC600"/>
            </a:solid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endParaRPr lang="en-US" sz="2300" dirty="0">
                <a:gradFill>
                  <a:gsLst>
                    <a:gs pos="0">
                      <a:srgbClr val="292929"/>
                    </a:gs>
                    <a:gs pos="100000">
                      <a:srgbClr val="292929"/>
                    </a:gs>
                  </a:gsLst>
                  <a:lin ang="5400000" scaled="0"/>
                </a:gradFill>
              </a:endParaRPr>
            </a:p>
          </p:txBody>
        </p:sp>
        <p:sp>
          <p:nvSpPr>
            <p:cNvPr id="26" name="Rectangle 25"/>
            <p:cNvSpPr/>
            <p:nvPr/>
          </p:nvSpPr>
          <p:spPr bwMode="auto">
            <a:xfrm>
              <a:off x="3113314" y="4937164"/>
              <a:ext cx="713662" cy="279304"/>
            </a:xfrm>
            <a:prstGeom prst="rect">
              <a:avLst/>
            </a:prstGeom>
            <a:noFill/>
            <a:ln>
              <a:noFill/>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782" fontAlgn="base">
                <a:spcBef>
                  <a:spcPct val="0"/>
                </a:spcBef>
                <a:spcAft>
                  <a:spcPct val="0"/>
                </a:spcAft>
              </a:pPr>
              <a:r>
                <a:rPr lang="en-US" dirty="0">
                  <a:solidFill>
                    <a:srgbClr val="FF8A00">
                      <a:alpha val="99000"/>
                    </a:srgbClr>
                  </a:solidFill>
                </a:rPr>
                <a:t>(3)</a:t>
              </a:r>
            </a:p>
          </p:txBody>
        </p:sp>
      </p:grpSp>
      <p:sp>
        <p:nvSpPr>
          <p:cNvPr id="33" name="Freeform 7"/>
          <p:cNvSpPr>
            <a:spLocks/>
          </p:cNvSpPr>
          <p:nvPr/>
        </p:nvSpPr>
        <p:spPr bwMode="auto">
          <a:xfrm>
            <a:off x="4693726" y="1913967"/>
            <a:ext cx="1421524" cy="758520"/>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07" tIns="45705" rIns="91407" bIns="45705" numCol="1" anchor="t" anchorCtr="0" compatLnSpc="1">
            <a:prstTxWarp prst="textNoShape">
              <a:avLst/>
            </a:prstTxWarp>
          </a:bodyPr>
          <a:lstStyle/>
          <a:p>
            <a:pPr defTabSz="914045"/>
            <a:endParaRPr lang="en-US">
              <a:solidFill>
                <a:srgbClr val="292929"/>
              </a:solidFill>
            </a:endParaRPr>
          </a:p>
        </p:txBody>
      </p:sp>
      <p:sp>
        <p:nvSpPr>
          <p:cNvPr id="34" name="Freeform 58"/>
          <p:cNvSpPr>
            <a:spLocks noEditPoints="1"/>
          </p:cNvSpPr>
          <p:nvPr/>
        </p:nvSpPr>
        <p:spPr bwMode="black">
          <a:xfrm>
            <a:off x="4962326" y="4739196"/>
            <a:ext cx="884322" cy="947832"/>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275" tIns="41137" rIns="82275" bIns="41137" numCol="1" anchor="t" anchorCtr="0" compatLnSpc="1">
            <a:prstTxWarp prst="textNoShape">
              <a:avLst/>
            </a:prstTxWarp>
          </a:bodyPr>
          <a:lstStyle/>
          <a:p>
            <a:pPr defTabSz="914045"/>
            <a:endParaRPr lang="en-US" sz="1600">
              <a:solidFill>
                <a:srgbClr val="292929"/>
              </a:solidFill>
            </a:endParaRPr>
          </a:p>
        </p:txBody>
      </p:sp>
      <p:grpSp>
        <p:nvGrpSpPr>
          <p:cNvPr id="35" name="Group 34"/>
          <p:cNvGrpSpPr/>
          <p:nvPr/>
        </p:nvGrpSpPr>
        <p:grpSpPr bwMode="black">
          <a:xfrm>
            <a:off x="1144704" y="2338438"/>
            <a:ext cx="1044176" cy="849483"/>
            <a:chOff x="5184775" y="225425"/>
            <a:chExt cx="1500188" cy="1220788"/>
          </a:xfrm>
          <a:solidFill>
            <a:srgbClr val="FFFFFF"/>
          </a:solidFill>
        </p:grpSpPr>
        <p:sp>
          <p:nvSpPr>
            <p:cNvPr id="36"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45"/>
              <a:endParaRPr lang="en-US" sz="1600">
                <a:solidFill>
                  <a:srgbClr val="292929"/>
                </a:solidFill>
              </a:endParaRPr>
            </a:p>
          </p:txBody>
        </p:sp>
        <p:sp>
          <p:nvSpPr>
            <p:cNvPr id="37"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45"/>
              <a:endParaRPr lang="en-US" sz="1600">
                <a:solidFill>
                  <a:srgbClr val="292929"/>
                </a:solidFill>
              </a:endParaRPr>
            </a:p>
          </p:txBody>
        </p:sp>
        <p:sp>
          <p:nvSpPr>
            <p:cNvPr id="38"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45"/>
              <a:endParaRPr lang="en-US" sz="1600">
                <a:solidFill>
                  <a:srgbClr val="292929"/>
                </a:solidFill>
              </a:endParaRPr>
            </a:p>
          </p:txBody>
        </p:sp>
      </p:grpSp>
      <p:sp>
        <p:nvSpPr>
          <p:cNvPr id="39" name="Freeform 6"/>
          <p:cNvSpPr>
            <a:spLocks noEditPoints="1"/>
          </p:cNvSpPr>
          <p:nvPr/>
        </p:nvSpPr>
        <p:spPr bwMode="auto">
          <a:xfrm>
            <a:off x="1276318" y="4698940"/>
            <a:ext cx="780951" cy="803873"/>
          </a:xfrm>
          <a:custGeom>
            <a:avLst/>
            <a:gdLst>
              <a:gd name="T0" fmla="*/ 55 w 202"/>
              <a:gd name="T1" fmla="*/ 49 h 208"/>
              <a:gd name="T2" fmla="*/ 105 w 202"/>
              <a:gd name="T3" fmla="*/ 34 h 208"/>
              <a:gd name="T4" fmla="*/ 102 w 202"/>
              <a:gd name="T5" fmla="*/ 40 h 208"/>
              <a:gd name="T6" fmla="*/ 98 w 202"/>
              <a:gd name="T7" fmla="*/ 37 h 208"/>
              <a:gd name="T8" fmla="*/ 95 w 202"/>
              <a:gd name="T9" fmla="*/ 46 h 208"/>
              <a:gd name="T10" fmla="*/ 88 w 202"/>
              <a:gd name="T11" fmla="*/ 37 h 208"/>
              <a:gd name="T12" fmla="*/ 92 w 202"/>
              <a:gd name="T13" fmla="*/ 46 h 208"/>
              <a:gd name="T14" fmla="*/ 81 w 202"/>
              <a:gd name="T15" fmla="*/ 34 h 208"/>
              <a:gd name="T16" fmla="*/ 85 w 202"/>
              <a:gd name="T17" fmla="*/ 50 h 208"/>
              <a:gd name="T18" fmla="*/ 74 w 202"/>
              <a:gd name="T19" fmla="*/ 40 h 208"/>
              <a:gd name="T20" fmla="*/ 74 w 202"/>
              <a:gd name="T21" fmla="*/ 50 h 208"/>
              <a:gd name="T22" fmla="*/ 71 w 202"/>
              <a:gd name="T23" fmla="*/ 40 h 208"/>
              <a:gd name="T24" fmla="*/ 67 w 202"/>
              <a:gd name="T25" fmla="*/ 46 h 208"/>
              <a:gd name="T26" fmla="*/ 64 w 202"/>
              <a:gd name="T27" fmla="*/ 44 h 208"/>
              <a:gd name="T28" fmla="*/ 124 w 202"/>
              <a:gd name="T29" fmla="*/ 187 h 208"/>
              <a:gd name="T30" fmla="*/ 132 w 202"/>
              <a:gd name="T31" fmla="*/ 202 h 208"/>
              <a:gd name="T32" fmla="*/ 150 w 202"/>
              <a:gd name="T33" fmla="*/ 136 h 208"/>
              <a:gd name="T34" fmla="*/ 202 w 202"/>
              <a:gd name="T35" fmla="*/ 149 h 208"/>
              <a:gd name="T36" fmla="*/ 0 w 202"/>
              <a:gd name="T37" fmla="*/ 150 h 208"/>
              <a:gd name="T38" fmla="*/ 2 w 202"/>
              <a:gd name="T39" fmla="*/ 154 h 208"/>
              <a:gd name="T40" fmla="*/ 63 w 202"/>
              <a:gd name="T41" fmla="*/ 160 h 208"/>
              <a:gd name="T42" fmla="*/ 85 w 202"/>
              <a:gd name="T43" fmla="*/ 122 h 208"/>
              <a:gd name="T44" fmla="*/ 124 w 202"/>
              <a:gd name="T45" fmla="*/ 177 h 208"/>
              <a:gd name="T46" fmla="*/ 155 w 202"/>
              <a:gd name="T47" fmla="*/ 133 h 208"/>
              <a:gd name="T48" fmla="*/ 118 w 202"/>
              <a:gd name="T49" fmla="*/ 114 h 208"/>
              <a:gd name="T50" fmla="*/ 55 w 202"/>
              <a:gd name="T51" fmla="*/ 64 h 208"/>
              <a:gd name="T52" fmla="*/ 48 w 202"/>
              <a:gd name="T53" fmla="*/ 98 h 208"/>
              <a:gd name="T54" fmla="*/ 189 w 202"/>
              <a:gd name="T55" fmla="*/ 105 h 208"/>
              <a:gd name="T56" fmla="*/ 135 w 202"/>
              <a:gd name="T57" fmla="*/ 75 h 208"/>
              <a:gd name="T58" fmla="*/ 83 w 202"/>
              <a:gd name="T59" fmla="*/ 177 h 208"/>
              <a:gd name="T60" fmla="*/ 102 w 202"/>
              <a:gd name="T61" fmla="*/ 62 h 208"/>
              <a:gd name="T62" fmla="*/ 105 w 202"/>
              <a:gd name="T63" fmla="*/ 79 h 208"/>
              <a:gd name="T64" fmla="*/ 95 w 202"/>
              <a:gd name="T65" fmla="*/ 69 h 208"/>
              <a:gd name="T66" fmla="*/ 64 w 202"/>
              <a:gd name="T67" fmla="*/ 75 h 208"/>
              <a:gd name="T68" fmla="*/ 60 w 202"/>
              <a:gd name="T69" fmla="*/ 66 h 208"/>
              <a:gd name="T70" fmla="*/ 71 w 202"/>
              <a:gd name="T71" fmla="*/ 79 h 208"/>
              <a:gd name="T72" fmla="*/ 67 w 202"/>
              <a:gd name="T73" fmla="*/ 62 h 208"/>
              <a:gd name="T74" fmla="*/ 78 w 202"/>
              <a:gd name="T75" fmla="*/ 73 h 208"/>
              <a:gd name="T76" fmla="*/ 78 w 202"/>
              <a:gd name="T77" fmla="*/ 62 h 208"/>
              <a:gd name="T78" fmla="*/ 81 w 202"/>
              <a:gd name="T79" fmla="*/ 73 h 208"/>
              <a:gd name="T80" fmla="*/ 85 w 202"/>
              <a:gd name="T81" fmla="*/ 66 h 208"/>
              <a:gd name="T82" fmla="*/ 88 w 202"/>
              <a:gd name="T83" fmla="*/ 69 h 208"/>
              <a:gd name="T84" fmla="*/ 95 w 202"/>
              <a:gd name="T85" fmla="*/ 79 h 208"/>
              <a:gd name="T86" fmla="*/ 51 w 202"/>
              <a:gd name="T87" fmla="*/ 105 h 208"/>
              <a:gd name="T88" fmla="*/ 148 w 202"/>
              <a:gd name="T89" fmla="*/ 20 h 208"/>
              <a:gd name="T90" fmla="*/ 140 w 202"/>
              <a:gd name="T91" fmla="*/ 13 h 208"/>
              <a:gd name="T92" fmla="*/ 102 w 202"/>
              <a:gd name="T93" fmla="*/ 5 h 208"/>
              <a:gd name="T94" fmla="*/ 105 w 202"/>
              <a:gd name="T95" fmla="*/ 21 h 208"/>
              <a:gd name="T96" fmla="*/ 95 w 202"/>
              <a:gd name="T97" fmla="*/ 11 h 208"/>
              <a:gd name="T98" fmla="*/ 95 w 202"/>
              <a:gd name="T99" fmla="*/ 21 h 208"/>
              <a:gd name="T100" fmla="*/ 92 w 202"/>
              <a:gd name="T101" fmla="*/ 11 h 208"/>
              <a:gd name="T102" fmla="*/ 88 w 202"/>
              <a:gd name="T103" fmla="*/ 18 h 208"/>
              <a:gd name="T104" fmla="*/ 85 w 202"/>
              <a:gd name="T105" fmla="*/ 15 h 208"/>
              <a:gd name="T106" fmla="*/ 74 w 202"/>
              <a:gd name="T107" fmla="*/ 5 h 208"/>
              <a:gd name="T108" fmla="*/ 74 w 202"/>
              <a:gd name="T109" fmla="*/ 15 h 208"/>
              <a:gd name="T110" fmla="*/ 71 w 202"/>
              <a:gd name="T111" fmla="*/ 5 h 208"/>
              <a:gd name="T112" fmla="*/ 67 w 202"/>
              <a:gd name="T113" fmla="*/ 11 h 208"/>
              <a:gd name="T114" fmla="*/ 64 w 202"/>
              <a:gd name="T115" fmla="*/ 9 h 208"/>
              <a:gd name="T116" fmla="*/ 60 w 202"/>
              <a:gd name="T117" fmla="*/ 18 h 208"/>
              <a:gd name="T118" fmla="*/ 10 w 202"/>
              <a:gd name="T119" fmla="*/ 201 h 208"/>
              <a:gd name="T120" fmla="*/ 55 w 202"/>
              <a:gd name="T121" fmla="*/ 179 h 208"/>
              <a:gd name="T122" fmla="*/ 48 w 202"/>
              <a:gd name="T123" fmla="*/ 17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208">
                <a:moveTo>
                  <a:pt x="61" y="55"/>
                </a:moveTo>
                <a:cubicBezTo>
                  <a:pt x="142" y="55"/>
                  <a:pt x="142" y="55"/>
                  <a:pt x="142" y="55"/>
                </a:cubicBezTo>
                <a:cubicBezTo>
                  <a:pt x="145" y="55"/>
                  <a:pt x="148" y="52"/>
                  <a:pt x="148" y="49"/>
                </a:cubicBezTo>
                <a:cubicBezTo>
                  <a:pt x="148" y="35"/>
                  <a:pt x="148" y="35"/>
                  <a:pt x="148" y="35"/>
                </a:cubicBezTo>
                <a:cubicBezTo>
                  <a:pt x="148" y="32"/>
                  <a:pt x="145" y="29"/>
                  <a:pt x="142" y="29"/>
                </a:cubicBezTo>
                <a:cubicBezTo>
                  <a:pt x="61" y="29"/>
                  <a:pt x="61" y="29"/>
                  <a:pt x="61" y="29"/>
                </a:cubicBezTo>
                <a:cubicBezTo>
                  <a:pt x="57" y="29"/>
                  <a:pt x="55" y="32"/>
                  <a:pt x="55" y="35"/>
                </a:cubicBezTo>
                <a:cubicBezTo>
                  <a:pt x="55" y="49"/>
                  <a:pt x="55" y="49"/>
                  <a:pt x="55" y="49"/>
                </a:cubicBezTo>
                <a:cubicBezTo>
                  <a:pt x="55" y="52"/>
                  <a:pt x="57" y="55"/>
                  <a:pt x="61" y="55"/>
                </a:cubicBezTo>
                <a:close/>
                <a:moveTo>
                  <a:pt x="135" y="37"/>
                </a:moveTo>
                <a:cubicBezTo>
                  <a:pt x="138" y="37"/>
                  <a:pt x="140" y="39"/>
                  <a:pt x="140" y="42"/>
                </a:cubicBezTo>
                <a:cubicBezTo>
                  <a:pt x="140" y="44"/>
                  <a:pt x="138" y="47"/>
                  <a:pt x="135" y="47"/>
                </a:cubicBezTo>
                <a:cubicBezTo>
                  <a:pt x="133" y="47"/>
                  <a:pt x="130" y="44"/>
                  <a:pt x="130" y="42"/>
                </a:cubicBezTo>
                <a:cubicBezTo>
                  <a:pt x="130" y="39"/>
                  <a:pt x="133" y="37"/>
                  <a:pt x="135" y="37"/>
                </a:cubicBezTo>
                <a:close/>
                <a:moveTo>
                  <a:pt x="102" y="34"/>
                </a:moveTo>
                <a:cubicBezTo>
                  <a:pt x="105" y="34"/>
                  <a:pt x="105" y="34"/>
                  <a:pt x="105" y="34"/>
                </a:cubicBezTo>
                <a:cubicBezTo>
                  <a:pt x="105" y="37"/>
                  <a:pt x="105" y="37"/>
                  <a:pt x="105" y="37"/>
                </a:cubicBezTo>
                <a:cubicBezTo>
                  <a:pt x="102" y="37"/>
                  <a:pt x="102" y="37"/>
                  <a:pt x="102" y="37"/>
                </a:cubicBezTo>
                <a:lnTo>
                  <a:pt x="102" y="34"/>
                </a:lnTo>
                <a:close/>
                <a:moveTo>
                  <a:pt x="102" y="40"/>
                </a:moveTo>
                <a:cubicBezTo>
                  <a:pt x="105" y="40"/>
                  <a:pt x="105" y="40"/>
                  <a:pt x="105" y="40"/>
                </a:cubicBezTo>
                <a:cubicBezTo>
                  <a:pt x="105" y="44"/>
                  <a:pt x="105" y="44"/>
                  <a:pt x="105" y="44"/>
                </a:cubicBezTo>
                <a:cubicBezTo>
                  <a:pt x="102" y="44"/>
                  <a:pt x="102" y="44"/>
                  <a:pt x="102" y="44"/>
                </a:cubicBezTo>
                <a:lnTo>
                  <a:pt x="102" y="40"/>
                </a:lnTo>
                <a:close/>
                <a:moveTo>
                  <a:pt x="102" y="46"/>
                </a:moveTo>
                <a:cubicBezTo>
                  <a:pt x="105" y="46"/>
                  <a:pt x="105" y="46"/>
                  <a:pt x="105" y="46"/>
                </a:cubicBezTo>
                <a:cubicBezTo>
                  <a:pt x="105" y="50"/>
                  <a:pt x="105" y="50"/>
                  <a:pt x="105" y="50"/>
                </a:cubicBezTo>
                <a:cubicBezTo>
                  <a:pt x="102" y="50"/>
                  <a:pt x="102" y="50"/>
                  <a:pt x="102" y="50"/>
                </a:cubicBezTo>
                <a:lnTo>
                  <a:pt x="102" y="46"/>
                </a:lnTo>
                <a:close/>
                <a:moveTo>
                  <a:pt x="95" y="34"/>
                </a:moveTo>
                <a:cubicBezTo>
                  <a:pt x="98" y="34"/>
                  <a:pt x="98" y="34"/>
                  <a:pt x="98" y="34"/>
                </a:cubicBezTo>
                <a:cubicBezTo>
                  <a:pt x="98" y="37"/>
                  <a:pt x="98" y="37"/>
                  <a:pt x="98" y="37"/>
                </a:cubicBezTo>
                <a:cubicBezTo>
                  <a:pt x="95" y="37"/>
                  <a:pt x="95" y="37"/>
                  <a:pt x="95" y="37"/>
                </a:cubicBezTo>
                <a:lnTo>
                  <a:pt x="95" y="34"/>
                </a:lnTo>
                <a:close/>
                <a:moveTo>
                  <a:pt x="95" y="40"/>
                </a:moveTo>
                <a:cubicBezTo>
                  <a:pt x="98" y="40"/>
                  <a:pt x="98" y="40"/>
                  <a:pt x="98" y="40"/>
                </a:cubicBezTo>
                <a:cubicBezTo>
                  <a:pt x="98" y="44"/>
                  <a:pt x="98" y="44"/>
                  <a:pt x="98" y="44"/>
                </a:cubicBezTo>
                <a:cubicBezTo>
                  <a:pt x="95" y="44"/>
                  <a:pt x="95" y="44"/>
                  <a:pt x="95" y="44"/>
                </a:cubicBezTo>
                <a:lnTo>
                  <a:pt x="95" y="40"/>
                </a:lnTo>
                <a:close/>
                <a:moveTo>
                  <a:pt x="95" y="46"/>
                </a:moveTo>
                <a:cubicBezTo>
                  <a:pt x="98" y="46"/>
                  <a:pt x="98" y="46"/>
                  <a:pt x="98" y="46"/>
                </a:cubicBezTo>
                <a:cubicBezTo>
                  <a:pt x="98" y="50"/>
                  <a:pt x="98" y="50"/>
                  <a:pt x="98" y="50"/>
                </a:cubicBezTo>
                <a:cubicBezTo>
                  <a:pt x="95" y="50"/>
                  <a:pt x="95" y="50"/>
                  <a:pt x="95" y="50"/>
                </a:cubicBezTo>
                <a:lnTo>
                  <a:pt x="95" y="46"/>
                </a:lnTo>
                <a:close/>
                <a:moveTo>
                  <a:pt x="88" y="34"/>
                </a:moveTo>
                <a:cubicBezTo>
                  <a:pt x="92" y="34"/>
                  <a:pt x="92" y="34"/>
                  <a:pt x="92" y="34"/>
                </a:cubicBezTo>
                <a:cubicBezTo>
                  <a:pt x="92" y="37"/>
                  <a:pt x="92" y="37"/>
                  <a:pt x="92" y="37"/>
                </a:cubicBezTo>
                <a:cubicBezTo>
                  <a:pt x="88" y="37"/>
                  <a:pt x="88" y="37"/>
                  <a:pt x="88" y="37"/>
                </a:cubicBezTo>
                <a:lnTo>
                  <a:pt x="88" y="34"/>
                </a:lnTo>
                <a:close/>
                <a:moveTo>
                  <a:pt x="88" y="40"/>
                </a:moveTo>
                <a:cubicBezTo>
                  <a:pt x="92" y="40"/>
                  <a:pt x="92" y="40"/>
                  <a:pt x="92" y="40"/>
                </a:cubicBezTo>
                <a:cubicBezTo>
                  <a:pt x="92" y="44"/>
                  <a:pt x="92" y="44"/>
                  <a:pt x="92" y="44"/>
                </a:cubicBezTo>
                <a:cubicBezTo>
                  <a:pt x="88" y="44"/>
                  <a:pt x="88" y="44"/>
                  <a:pt x="88" y="44"/>
                </a:cubicBezTo>
                <a:lnTo>
                  <a:pt x="88" y="40"/>
                </a:lnTo>
                <a:close/>
                <a:moveTo>
                  <a:pt x="88" y="46"/>
                </a:moveTo>
                <a:cubicBezTo>
                  <a:pt x="92" y="46"/>
                  <a:pt x="92" y="46"/>
                  <a:pt x="92" y="46"/>
                </a:cubicBezTo>
                <a:cubicBezTo>
                  <a:pt x="92" y="50"/>
                  <a:pt x="92" y="50"/>
                  <a:pt x="92" y="50"/>
                </a:cubicBezTo>
                <a:cubicBezTo>
                  <a:pt x="88" y="50"/>
                  <a:pt x="88" y="50"/>
                  <a:pt x="88" y="50"/>
                </a:cubicBezTo>
                <a:lnTo>
                  <a:pt x="88" y="46"/>
                </a:lnTo>
                <a:close/>
                <a:moveTo>
                  <a:pt x="81" y="34"/>
                </a:moveTo>
                <a:cubicBezTo>
                  <a:pt x="85" y="34"/>
                  <a:pt x="85" y="34"/>
                  <a:pt x="85" y="34"/>
                </a:cubicBezTo>
                <a:cubicBezTo>
                  <a:pt x="85" y="37"/>
                  <a:pt x="85" y="37"/>
                  <a:pt x="85" y="37"/>
                </a:cubicBezTo>
                <a:cubicBezTo>
                  <a:pt x="81" y="37"/>
                  <a:pt x="81" y="37"/>
                  <a:pt x="81" y="37"/>
                </a:cubicBezTo>
                <a:lnTo>
                  <a:pt x="81" y="34"/>
                </a:lnTo>
                <a:close/>
                <a:moveTo>
                  <a:pt x="81" y="40"/>
                </a:moveTo>
                <a:cubicBezTo>
                  <a:pt x="85" y="40"/>
                  <a:pt x="85" y="40"/>
                  <a:pt x="85" y="40"/>
                </a:cubicBezTo>
                <a:cubicBezTo>
                  <a:pt x="85" y="44"/>
                  <a:pt x="85" y="44"/>
                  <a:pt x="85" y="44"/>
                </a:cubicBezTo>
                <a:cubicBezTo>
                  <a:pt x="81" y="44"/>
                  <a:pt x="81" y="44"/>
                  <a:pt x="81" y="44"/>
                </a:cubicBezTo>
                <a:lnTo>
                  <a:pt x="81" y="40"/>
                </a:lnTo>
                <a:close/>
                <a:moveTo>
                  <a:pt x="81" y="46"/>
                </a:moveTo>
                <a:cubicBezTo>
                  <a:pt x="85" y="46"/>
                  <a:pt x="85" y="46"/>
                  <a:pt x="85" y="46"/>
                </a:cubicBezTo>
                <a:cubicBezTo>
                  <a:pt x="85" y="50"/>
                  <a:pt x="85" y="50"/>
                  <a:pt x="85" y="50"/>
                </a:cubicBezTo>
                <a:cubicBezTo>
                  <a:pt x="81" y="50"/>
                  <a:pt x="81" y="50"/>
                  <a:pt x="81" y="50"/>
                </a:cubicBezTo>
                <a:lnTo>
                  <a:pt x="81" y="46"/>
                </a:lnTo>
                <a:close/>
                <a:moveTo>
                  <a:pt x="74" y="34"/>
                </a:moveTo>
                <a:cubicBezTo>
                  <a:pt x="78" y="34"/>
                  <a:pt x="78" y="34"/>
                  <a:pt x="78" y="34"/>
                </a:cubicBezTo>
                <a:cubicBezTo>
                  <a:pt x="78" y="37"/>
                  <a:pt x="78" y="37"/>
                  <a:pt x="78" y="37"/>
                </a:cubicBezTo>
                <a:cubicBezTo>
                  <a:pt x="74" y="37"/>
                  <a:pt x="74" y="37"/>
                  <a:pt x="74" y="37"/>
                </a:cubicBezTo>
                <a:lnTo>
                  <a:pt x="74" y="34"/>
                </a:lnTo>
                <a:close/>
                <a:moveTo>
                  <a:pt x="74" y="40"/>
                </a:moveTo>
                <a:cubicBezTo>
                  <a:pt x="78" y="40"/>
                  <a:pt x="78" y="40"/>
                  <a:pt x="78" y="40"/>
                </a:cubicBezTo>
                <a:cubicBezTo>
                  <a:pt x="78" y="44"/>
                  <a:pt x="78" y="44"/>
                  <a:pt x="78" y="44"/>
                </a:cubicBezTo>
                <a:cubicBezTo>
                  <a:pt x="74" y="44"/>
                  <a:pt x="74" y="44"/>
                  <a:pt x="74" y="44"/>
                </a:cubicBezTo>
                <a:lnTo>
                  <a:pt x="74" y="40"/>
                </a:lnTo>
                <a:close/>
                <a:moveTo>
                  <a:pt x="74" y="46"/>
                </a:moveTo>
                <a:cubicBezTo>
                  <a:pt x="78" y="46"/>
                  <a:pt x="78" y="46"/>
                  <a:pt x="78" y="46"/>
                </a:cubicBezTo>
                <a:cubicBezTo>
                  <a:pt x="78" y="50"/>
                  <a:pt x="78" y="50"/>
                  <a:pt x="78" y="50"/>
                </a:cubicBezTo>
                <a:cubicBezTo>
                  <a:pt x="74" y="50"/>
                  <a:pt x="74" y="50"/>
                  <a:pt x="74" y="50"/>
                </a:cubicBezTo>
                <a:lnTo>
                  <a:pt x="74" y="46"/>
                </a:lnTo>
                <a:close/>
                <a:moveTo>
                  <a:pt x="67" y="34"/>
                </a:moveTo>
                <a:cubicBezTo>
                  <a:pt x="71" y="34"/>
                  <a:pt x="71" y="34"/>
                  <a:pt x="71" y="34"/>
                </a:cubicBezTo>
                <a:cubicBezTo>
                  <a:pt x="71" y="37"/>
                  <a:pt x="71" y="37"/>
                  <a:pt x="71" y="37"/>
                </a:cubicBezTo>
                <a:cubicBezTo>
                  <a:pt x="67" y="37"/>
                  <a:pt x="67" y="37"/>
                  <a:pt x="67" y="37"/>
                </a:cubicBezTo>
                <a:lnTo>
                  <a:pt x="67" y="34"/>
                </a:lnTo>
                <a:close/>
                <a:moveTo>
                  <a:pt x="67" y="40"/>
                </a:moveTo>
                <a:cubicBezTo>
                  <a:pt x="71" y="40"/>
                  <a:pt x="71" y="40"/>
                  <a:pt x="71" y="40"/>
                </a:cubicBezTo>
                <a:cubicBezTo>
                  <a:pt x="71" y="44"/>
                  <a:pt x="71" y="44"/>
                  <a:pt x="71" y="44"/>
                </a:cubicBezTo>
                <a:cubicBezTo>
                  <a:pt x="67" y="44"/>
                  <a:pt x="67" y="44"/>
                  <a:pt x="67" y="44"/>
                </a:cubicBezTo>
                <a:lnTo>
                  <a:pt x="67" y="40"/>
                </a:lnTo>
                <a:close/>
                <a:moveTo>
                  <a:pt x="67" y="46"/>
                </a:moveTo>
                <a:cubicBezTo>
                  <a:pt x="71" y="46"/>
                  <a:pt x="71" y="46"/>
                  <a:pt x="71" y="46"/>
                </a:cubicBezTo>
                <a:cubicBezTo>
                  <a:pt x="71" y="50"/>
                  <a:pt x="71" y="50"/>
                  <a:pt x="71" y="50"/>
                </a:cubicBezTo>
                <a:cubicBezTo>
                  <a:pt x="67" y="50"/>
                  <a:pt x="67" y="50"/>
                  <a:pt x="67" y="50"/>
                </a:cubicBezTo>
                <a:lnTo>
                  <a:pt x="67" y="46"/>
                </a:lnTo>
                <a:close/>
                <a:moveTo>
                  <a:pt x="60" y="34"/>
                </a:moveTo>
                <a:cubicBezTo>
                  <a:pt x="64" y="34"/>
                  <a:pt x="64" y="34"/>
                  <a:pt x="64" y="34"/>
                </a:cubicBezTo>
                <a:cubicBezTo>
                  <a:pt x="64" y="37"/>
                  <a:pt x="64" y="37"/>
                  <a:pt x="64" y="37"/>
                </a:cubicBezTo>
                <a:cubicBezTo>
                  <a:pt x="60" y="37"/>
                  <a:pt x="60" y="37"/>
                  <a:pt x="60" y="37"/>
                </a:cubicBezTo>
                <a:lnTo>
                  <a:pt x="60" y="34"/>
                </a:lnTo>
                <a:close/>
                <a:moveTo>
                  <a:pt x="60" y="40"/>
                </a:moveTo>
                <a:cubicBezTo>
                  <a:pt x="64" y="40"/>
                  <a:pt x="64" y="40"/>
                  <a:pt x="64" y="40"/>
                </a:cubicBezTo>
                <a:cubicBezTo>
                  <a:pt x="64" y="44"/>
                  <a:pt x="64" y="44"/>
                  <a:pt x="64" y="44"/>
                </a:cubicBezTo>
                <a:cubicBezTo>
                  <a:pt x="60" y="44"/>
                  <a:pt x="60" y="44"/>
                  <a:pt x="60" y="44"/>
                </a:cubicBezTo>
                <a:lnTo>
                  <a:pt x="60" y="40"/>
                </a:lnTo>
                <a:close/>
                <a:moveTo>
                  <a:pt x="60" y="46"/>
                </a:moveTo>
                <a:cubicBezTo>
                  <a:pt x="64" y="46"/>
                  <a:pt x="64" y="46"/>
                  <a:pt x="64" y="46"/>
                </a:cubicBezTo>
                <a:cubicBezTo>
                  <a:pt x="64" y="50"/>
                  <a:pt x="64" y="50"/>
                  <a:pt x="64" y="50"/>
                </a:cubicBezTo>
                <a:cubicBezTo>
                  <a:pt x="60" y="50"/>
                  <a:pt x="60" y="50"/>
                  <a:pt x="60" y="50"/>
                </a:cubicBezTo>
                <a:lnTo>
                  <a:pt x="60" y="46"/>
                </a:lnTo>
                <a:close/>
                <a:moveTo>
                  <a:pt x="124" y="187"/>
                </a:moveTo>
                <a:cubicBezTo>
                  <a:pt x="124" y="187"/>
                  <a:pt x="122" y="186"/>
                  <a:pt x="121" y="186"/>
                </a:cubicBezTo>
                <a:cubicBezTo>
                  <a:pt x="81" y="186"/>
                  <a:pt x="81" y="186"/>
                  <a:pt x="81" y="186"/>
                </a:cubicBezTo>
                <a:cubicBezTo>
                  <a:pt x="80" y="186"/>
                  <a:pt x="79" y="187"/>
                  <a:pt x="78" y="187"/>
                </a:cubicBezTo>
                <a:cubicBezTo>
                  <a:pt x="70" y="197"/>
                  <a:pt x="70" y="197"/>
                  <a:pt x="70" y="197"/>
                </a:cubicBezTo>
                <a:cubicBezTo>
                  <a:pt x="70" y="197"/>
                  <a:pt x="69" y="199"/>
                  <a:pt x="69" y="200"/>
                </a:cubicBezTo>
                <a:cubicBezTo>
                  <a:pt x="69" y="201"/>
                  <a:pt x="69" y="201"/>
                  <a:pt x="69" y="201"/>
                </a:cubicBezTo>
                <a:cubicBezTo>
                  <a:pt x="69" y="201"/>
                  <a:pt x="70" y="202"/>
                  <a:pt x="71" y="202"/>
                </a:cubicBezTo>
                <a:cubicBezTo>
                  <a:pt x="132" y="202"/>
                  <a:pt x="132" y="202"/>
                  <a:pt x="132" y="202"/>
                </a:cubicBezTo>
                <a:cubicBezTo>
                  <a:pt x="133" y="202"/>
                  <a:pt x="133" y="201"/>
                  <a:pt x="133" y="201"/>
                </a:cubicBezTo>
                <a:cubicBezTo>
                  <a:pt x="133" y="200"/>
                  <a:pt x="133" y="200"/>
                  <a:pt x="133" y="200"/>
                </a:cubicBezTo>
                <a:cubicBezTo>
                  <a:pt x="133" y="199"/>
                  <a:pt x="133" y="197"/>
                  <a:pt x="132" y="197"/>
                </a:cubicBezTo>
                <a:lnTo>
                  <a:pt x="124" y="187"/>
                </a:lnTo>
                <a:close/>
                <a:moveTo>
                  <a:pt x="201" y="146"/>
                </a:moveTo>
                <a:cubicBezTo>
                  <a:pt x="193" y="137"/>
                  <a:pt x="193" y="137"/>
                  <a:pt x="193" y="137"/>
                </a:cubicBezTo>
                <a:cubicBezTo>
                  <a:pt x="193" y="136"/>
                  <a:pt x="191" y="136"/>
                  <a:pt x="190" y="136"/>
                </a:cubicBezTo>
                <a:cubicBezTo>
                  <a:pt x="150" y="136"/>
                  <a:pt x="150" y="136"/>
                  <a:pt x="150" y="136"/>
                </a:cubicBezTo>
                <a:cubicBezTo>
                  <a:pt x="149" y="136"/>
                  <a:pt x="148" y="136"/>
                  <a:pt x="147" y="137"/>
                </a:cubicBezTo>
                <a:cubicBezTo>
                  <a:pt x="139" y="146"/>
                  <a:pt x="139" y="146"/>
                  <a:pt x="139" y="146"/>
                </a:cubicBezTo>
                <a:cubicBezTo>
                  <a:pt x="139" y="147"/>
                  <a:pt x="138" y="148"/>
                  <a:pt x="138" y="149"/>
                </a:cubicBezTo>
                <a:cubicBezTo>
                  <a:pt x="138" y="150"/>
                  <a:pt x="138" y="150"/>
                  <a:pt x="138" y="150"/>
                </a:cubicBezTo>
                <a:cubicBezTo>
                  <a:pt x="138" y="151"/>
                  <a:pt x="139" y="152"/>
                  <a:pt x="140" y="152"/>
                </a:cubicBezTo>
                <a:cubicBezTo>
                  <a:pt x="201" y="152"/>
                  <a:pt x="201" y="152"/>
                  <a:pt x="201" y="152"/>
                </a:cubicBezTo>
                <a:cubicBezTo>
                  <a:pt x="202" y="152"/>
                  <a:pt x="202" y="151"/>
                  <a:pt x="202" y="150"/>
                </a:cubicBezTo>
                <a:cubicBezTo>
                  <a:pt x="202" y="149"/>
                  <a:pt x="202" y="149"/>
                  <a:pt x="202" y="149"/>
                </a:cubicBezTo>
                <a:cubicBezTo>
                  <a:pt x="202" y="148"/>
                  <a:pt x="202" y="147"/>
                  <a:pt x="201" y="146"/>
                </a:cubicBezTo>
                <a:close/>
                <a:moveTo>
                  <a:pt x="55" y="137"/>
                </a:moveTo>
                <a:cubicBezTo>
                  <a:pt x="54" y="136"/>
                  <a:pt x="53" y="136"/>
                  <a:pt x="52" y="136"/>
                </a:cubicBezTo>
                <a:cubicBezTo>
                  <a:pt x="12" y="136"/>
                  <a:pt x="12" y="136"/>
                  <a:pt x="12" y="136"/>
                </a:cubicBezTo>
                <a:cubicBezTo>
                  <a:pt x="11" y="136"/>
                  <a:pt x="10" y="136"/>
                  <a:pt x="9" y="137"/>
                </a:cubicBezTo>
                <a:cubicBezTo>
                  <a:pt x="1" y="146"/>
                  <a:pt x="1" y="146"/>
                  <a:pt x="1" y="146"/>
                </a:cubicBezTo>
                <a:cubicBezTo>
                  <a:pt x="1" y="147"/>
                  <a:pt x="0" y="148"/>
                  <a:pt x="0" y="149"/>
                </a:cubicBezTo>
                <a:cubicBezTo>
                  <a:pt x="0" y="150"/>
                  <a:pt x="0" y="150"/>
                  <a:pt x="0" y="150"/>
                </a:cubicBezTo>
                <a:cubicBezTo>
                  <a:pt x="0" y="151"/>
                  <a:pt x="1" y="152"/>
                  <a:pt x="2" y="152"/>
                </a:cubicBezTo>
                <a:cubicBezTo>
                  <a:pt x="62" y="152"/>
                  <a:pt x="62" y="152"/>
                  <a:pt x="62" y="152"/>
                </a:cubicBezTo>
                <a:cubicBezTo>
                  <a:pt x="63" y="152"/>
                  <a:pt x="64" y="151"/>
                  <a:pt x="64" y="150"/>
                </a:cubicBezTo>
                <a:cubicBezTo>
                  <a:pt x="64" y="149"/>
                  <a:pt x="64" y="149"/>
                  <a:pt x="64" y="149"/>
                </a:cubicBezTo>
                <a:cubicBezTo>
                  <a:pt x="64" y="148"/>
                  <a:pt x="64" y="147"/>
                  <a:pt x="63" y="146"/>
                </a:cubicBezTo>
                <a:lnTo>
                  <a:pt x="55" y="137"/>
                </a:lnTo>
                <a:close/>
                <a:moveTo>
                  <a:pt x="62" y="154"/>
                </a:moveTo>
                <a:cubicBezTo>
                  <a:pt x="2" y="154"/>
                  <a:pt x="2" y="154"/>
                  <a:pt x="2" y="154"/>
                </a:cubicBezTo>
                <a:cubicBezTo>
                  <a:pt x="1" y="154"/>
                  <a:pt x="0" y="155"/>
                  <a:pt x="0" y="156"/>
                </a:cubicBezTo>
                <a:cubicBezTo>
                  <a:pt x="0" y="157"/>
                  <a:pt x="0" y="157"/>
                  <a:pt x="0" y="157"/>
                </a:cubicBezTo>
                <a:cubicBezTo>
                  <a:pt x="0" y="158"/>
                  <a:pt x="1" y="159"/>
                  <a:pt x="1" y="160"/>
                </a:cubicBezTo>
                <a:cubicBezTo>
                  <a:pt x="9" y="169"/>
                  <a:pt x="9" y="169"/>
                  <a:pt x="9" y="169"/>
                </a:cubicBezTo>
                <a:cubicBezTo>
                  <a:pt x="10" y="170"/>
                  <a:pt x="11" y="170"/>
                  <a:pt x="12" y="170"/>
                </a:cubicBezTo>
                <a:cubicBezTo>
                  <a:pt x="52" y="170"/>
                  <a:pt x="52" y="170"/>
                  <a:pt x="52" y="170"/>
                </a:cubicBezTo>
                <a:cubicBezTo>
                  <a:pt x="53" y="170"/>
                  <a:pt x="54" y="170"/>
                  <a:pt x="55" y="169"/>
                </a:cubicBezTo>
                <a:cubicBezTo>
                  <a:pt x="63" y="160"/>
                  <a:pt x="63" y="160"/>
                  <a:pt x="63" y="160"/>
                </a:cubicBezTo>
                <a:cubicBezTo>
                  <a:pt x="64" y="159"/>
                  <a:pt x="64" y="158"/>
                  <a:pt x="64" y="157"/>
                </a:cubicBezTo>
                <a:cubicBezTo>
                  <a:pt x="64" y="156"/>
                  <a:pt x="64" y="156"/>
                  <a:pt x="64" y="156"/>
                </a:cubicBezTo>
                <a:cubicBezTo>
                  <a:pt x="64" y="155"/>
                  <a:pt x="63" y="154"/>
                  <a:pt x="62" y="154"/>
                </a:cubicBezTo>
                <a:close/>
                <a:moveTo>
                  <a:pt x="16" y="133"/>
                </a:moveTo>
                <a:cubicBezTo>
                  <a:pt x="48" y="133"/>
                  <a:pt x="48" y="133"/>
                  <a:pt x="48" y="133"/>
                </a:cubicBezTo>
                <a:cubicBezTo>
                  <a:pt x="52" y="133"/>
                  <a:pt x="55" y="130"/>
                  <a:pt x="55" y="127"/>
                </a:cubicBezTo>
                <a:cubicBezTo>
                  <a:pt x="55" y="122"/>
                  <a:pt x="55" y="122"/>
                  <a:pt x="55" y="122"/>
                </a:cubicBezTo>
                <a:cubicBezTo>
                  <a:pt x="85" y="122"/>
                  <a:pt x="85" y="122"/>
                  <a:pt x="85" y="122"/>
                </a:cubicBezTo>
                <a:cubicBezTo>
                  <a:pt x="86" y="128"/>
                  <a:pt x="91" y="133"/>
                  <a:pt x="98" y="134"/>
                </a:cubicBezTo>
                <a:cubicBezTo>
                  <a:pt x="98" y="149"/>
                  <a:pt x="98" y="149"/>
                  <a:pt x="98" y="149"/>
                </a:cubicBezTo>
                <a:cubicBezTo>
                  <a:pt x="85" y="149"/>
                  <a:pt x="85" y="149"/>
                  <a:pt x="85" y="149"/>
                </a:cubicBezTo>
                <a:cubicBezTo>
                  <a:pt x="82" y="149"/>
                  <a:pt x="79" y="152"/>
                  <a:pt x="79" y="156"/>
                </a:cubicBezTo>
                <a:cubicBezTo>
                  <a:pt x="79" y="177"/>
                  <a:pt x="79" y="177"/>
                  <a:pt x="79" y="177"/>
                </a:cubicBezTo>
                <a:cubicBezTo>
                  <a:pt x="79" y="181"/>
                  <a:pt x="82" y="184"/>
                  <a:pt x="85" y="184"/>
                </a:cubicBezTo>
                <a:cubicBezTo>
                  <a:pt x="117" y="184"/>
                  <a:pt x="117" y="184"/>
                  <a:pt x="117" y="184"/>
                </a:cubicBezTo>
                <a:cubicBezTo>
                  <a:pt x="121" y="184"/>
                  <a:pt x="124" y="181"/>
                  <a:pt x="124" y="177"/>
                </a:cubicBezTo>
                <a:cubicBezTo>
                  <a:pt x="124" y="156"/>
                  <a:pt x="124" y="156"/>
                  <a:pt x="124" y="156"/>
                </a:cubicBezTo>
                <a:cubicBezTo>
                  <a:pt x="124" y="152"/>
                  <a:pt x="121" y="149"/>
                  <a:pt x="117" y="149"/>
                </a:cubicBezTo>
                <a:cubicBezTo>
                  <a:pt x="105" y="149"/>
                  <a:pt x="105" y="149"/>
                  <a:pt x="105" y="149"/>
                </a:cubicBezTo>
                <a:cubicBezTo>
                  <a:pt x="105" y="134"/>
                  <a:pt x="105" y="134"/>
                  <a:pt x="105" y="134"/>
                </a:cubicBezTo>
                <a:cubicBezTo>
                  <a:pt x="111" y="133"/>
                  <a:pt x="116" y="128"/>
                  <a:pt x="117" y="122"/>
                </a:cubicBezTo>
                <a:cubicBezTo>
                  <a:pt x="148" y="122"/>
                  <a:pt x="148" y="122"/>
                  <a:pt x="148" y="122"/>
                </a:cubicBezTo>
                <a:cubicBezTo>
                  <a:pt x="148" y="127"/>
                  <a:pt x="148" y="127"/>
                  <a:pt x="148" y="127"/>
                </a:cubicBezTo>
                <a:cubicBezTo>
                  <a:pt x="148" y="130"/>
                  <a:pt x="151" y="133"/>
                  <a:pt x="155" y="133"/>
                </a:cubicBezTo>
                <a:cubicBezTo>
                  <a:pt x="186" y="133"/>
                  <a:pt x="186" y="133"/>
                  <a:pt x="186" y="133"/>
                </a:cubicBezTo>
                <a:cubicBezTo>
                  <a:pt x="190" y="133"/>
                  <a:pt x="193" y="130"/>
                  <a:pt x="193" y="127"/>
                </a:cubicBezTo>
                <a:cubicBezTo>
                  <a:pt x="193" y="105"/>
                  <a:pt x="193" y="105"/>
                  <a:pt x="193" y="105"/>
                </a:cubicBezTo>
                <a:cubicBezTo>
                  <a:pt x="193" y="101"/>
                  <a:pt x="190" y="98"/>
                  <a:pt x="186" y="98"/>
                </a:cubicBezTo>
                <a:cubicBezTo>
                  <a:pt x="155" y="98"/>
                  <a:pt x="155" y="98"/>
                  <a:pt x="155" y="98"/>
                </a:cubicBezTo>
                <a:cubicBezTo>
                  <a:pt x="151" y="98"/>
                  <a:pt x="148" y="101"/>
                  <a:pt x="148" y="105"/>
                </a:cubicBezTo>
                <a:cubicBezTo>
                  <a:pt x="148" y="114"/>
                  <a:pt x="148" y="114"/>
                  <a:pt x="148" y="114"/>
                </a:cubicBezTo>
                <a:cubicBezTo>
                  <a:pt x="118" y="114"/>
                  <a:pt x="118" y="114"/>
                  <a:pt x="118" y="114"/>
                </a:cubicBezTo>
                <a:cubicBezTo>
                  <a:pt x="116" y="108"/>
                  <a:pt x="112" y="103"/>
                  <a:pt x="106" y="102"/>
                </a:cubicBezTo>
                <a:cubicBezTo>
                  <a:pt x="106" y="84"/>
                  <a:pt x="106" y="84"/>
                  <a:pt x="106" y="84"/>
                </a:cubicBezTo>
                <a:cubicBezTo>
                  <a:pt x="142" y="84"/>
                  <a:pt x="142" y="84"/>
                  <a:pt x="142" y="84"/>
                </a:cubicBezTo>
                <a:cubicBezTo>
                  <a:pt x="145" y="84"/>
                  <a:pt x="148" y="81"/>
                  <a:pt x="148" y="78"/>
                </a:cubicBezTo>
                <a:cubicBezTo>
                  <a:pt x="148" y="64"/>
                  <a:pt x="148" y="64"/>
                  <a:pt x="148" y="64"/>
                </a:cubicBezTo>
                <a:cubicBezTo>
                  <a:pt x="148" y="60"/>
                  <a:pt x="145" y="58"/>
                  <a:pt x="142" y="58"/>
                </a:cubicBezTo>
                <a:cubicBezTo>
                  <a:pt x="61" y="58"/>
                  <a:pt x="61" y="58"/>
                  <a:pt x="61" y="58"/>
                </a:cubicBezTo>
                <a:cubicBezTo>
                  <a:pt x="57" y="58"/>
                  <a:pt x="55" y="60"/>
                  <a:pt x="55" y="64"/>
                </a:cubicBezTo>
                <a:cubicBezTo>
                  <a:pt x="55" y="78"/>
                  <a:pt x="55" y="78"/>
                  <a:pt x="55" y="78"/>
                </a:cubicBezTo>
                <a:cubicBezTo>
                  <a:pt x="55" y="81"/>
                  <a:pt x="57" y="84"/>
                  <a:pt x="61" y="84"/>
                </a:cubicBezTo>
                <a:cubicBezTo>
                  <a:pt x="96" y="84"/>
                  <a:pt x="96" y="84"/>
                  <a:pt x="96" y="84"/>
                </a:cubicBezTo>
                <a:cubicBezTo>
                  <a:pt x="96" y="102"/>
                  <a:pt x="96" y="102"/>
                  <a:pt x="96" y="102"/>
                </a:cubicBezTo>
                <a:cubicBezTo>
                  <a:pt x="90" y="103"/>
                  <a:pt x="86" y="108"/>
                  <a:pt x="85" y="114"/>
                </a:cubicBezTo>
                <a:cubicBezTo>
                  <a:pt x="55" y="114"/>
                  <a:pt x="55" y="114"/>
                  <a:pt x="55" y="114"/>
                </a:cubicBezTo>
                <a:cubicBezTo>
                  <a:pt x="55" y="105"/>
                  <a:pt x="55" y="105"/>
                  <a:pt x="55" y="105"/>
                </a:cubicBezTo>
                <a:cubicBezTo>
                  <a:pt x="55" y="101"/>
                  <a:pt x="52" y="98"/>
                  <a:pt x="48" y="98"/>
                </a:cubicBezTo>
                <a:cubicBezTo>
                  <a:pt x="16" y="98"/>
                  <a:pt x="16" y="98"/>
                  <a:pt x="16" y="98"/>
                </a:cubicBezTo>
                <a:cubicBezTo>
                  <a:pt x="13" y="98"/>
                  <a:pt x="10" y="101"/>
                  <a:pt x="10" y="105"/>
                </a:cubicBezTo>
                <a:cubicBezTo>
                  <a:pt x="10" y="127"/>
                  <a:pt x="10" y="127"/>
                  <a:pt x="10" y="127"/>
                </a:cubicBezTo>
                <a:cubicBezTo>
                  <a:pt x="10" y="130"/>
                  <a:pt x="13" y="133"/>
                  <a:pt x="16" y="133"/>
                </a:cubicBezTo>
                <a:close/>
                <a:moveTo>
                  <a:pt x="152" y="105"/>
                </a:moveTo>
                <a:cubicBezTo>
                  <a:pt x="152" y="104"/>
                  <a:pt x="153" y="102"/>
                  <a:pt x="155" y="102"/>
                </a:cubicBezTo>
                <a:cubicBezTo>
                  <a:pt x="186" y="102"/>
                  <a:pt x="186" y="102"/>
                  <a:pt x="186" y="102"/>
                </a:cubicBezTo>
                <a:cubicBezTo>
                  <a:pt x="188" y="102"/>
                  <a:pt x="189" y="104"/>
                  <a:pt x="189" y="105"/>
                </a:cubicBezTo>
                <a:cubicBezTo>
                  <a:pt x="189" y="127"/>
                  <a:pt x="189" y="127"/>
                  <a:pt x="189" y="127"/>
                </a:cubicBezTo>
                <a:cubicBezTo>
                  <a:pt x="189" y="128"/>
                  <a:pt x="188" y="130"/>
                  <a:pt x="186" y="130"/>
                </a:cubicBezTo>
                <a:cubicBezTo>
                  <a:pt x="155" y="130"/>
                  <a:pt x="155" y="130"/>
                  <a:pt x="155" y="130"/>
                </a:cubicBezTo>
                <a:cubicBezTo>
                  <a:pt x="153" y="130"/>
                  <a:pt x="152" y="128"/>
                  <a:pt x="152" y="127"/>
                </a:cubicBezTo>
                <a:lnTo>
                  <a:pt x="152" y="105"/>
                </a:lnTo>
                <a:close/>
                <a:moveTo>
                  <a:pt x="135" y="66"/>
                </a:moveTo>
                <a:cubicBezTo>
                  <a:pt x="138" y="66"/>
                  <a:pt x="140" y="68"/>
                  <a:pt x="140" y="71"/>
                </a:cubicBezTo>
                <a:cubicBezTo>
                  <a:pt x="140" y="73"/>
                  <a:pt x="138" y="75"/>
                  <a:pt x="135" y="75"/>
                </a:cubicBezTo>
                <a:cubicBezTo>
                  <a:pt x="133" y="75"/>
                  <a:pt x="130" y="73"/>
                  <a:pt x="130" y="71"/>
                </a:cubicBezTo>
                <a:cubicBezTo>
                  <a:pt x="130" y="68"/>
                  <a:pt x="133" y="66"/>
                  <a:pt x="135" y="66"/>
                </a:cubicBezTo>
                <a:close/>
                <a:moveTo>
                  <a:pt x="117" y="153"/>
                </a:moveTo>
                <a:cubicBezTo>
                  <a:pt x="119" y="153"/>
                  <a:pt x="120" y="154"/>
                  <a:pt x="120" y="156"/>
                </a:cubicBezTo>
                <a:cubicBezTo>
                  <a:pt x="120" y="177"/>
                  <a:pt x="120" y="177"/>
                  <a:pt x="120" y="177"/>
                </a:cubicBezTo>
                <a:cubicBezTo>
                  <a:pt x="120" y="179"/>
                  <a:pt x="119" y="180"/>
                  <a:pt x="117" y="180"/>
                </a:cubicBezTo>
                <a:cubicBezTo>
                  <a:pt x="85" y="180"/>
                  <a:pt x="85" y="180"/>
                  <a:pt x="85" y="180"/>
                </a:cubicBezTo>
                <a:cubicBezTo>
                  <a:pt x="84" y="180"/>
                  <a:pt x="83" y="179"/>
                  <a:pt x="83" y="177"/>
                </a:cubicBezTo>
                <a:cubicBezTo>
                  <a:pt x="83" y="156"/>
                  <a:pt x="83" y="156"/>
                  <a:pt x="83" y="156"/>
                </a:cubicBezTo>
                <a:cubicBezTo>
                  <a:pt x="83" y="154"/>
                  <a:pt x="84" y="153"/>
                  <a:pt x="85" y="153"/>
                </a:cubicBezTo>
                <a:lnTo>
                  <a:pt x="117" y="153"/>
                </a:lnTo>
                <a:close/>
                <a:moveTo>
                  <a:pt x="102" y="62"/>
                </a:moveTo>
                <a:cubicBezTo>
                  <a:pt x="105" y="62"/>
                  <a:pt x="105" y="62"/>
                  <a:pt x="105" y="62"/>
                </a:cubicBezTo>
                <a:cubicBezTo>
                  <a:pt x="105" y="66"/>
                  <a:pt x="105" y="66"/>
                  <a:pt x="105" y="66"/>
                </a:cubicBezTo>
                <a:cubicBezTo>
                  <a:pt x="102" y="66"/>
                  <a:pt x="102" y="66"/>
                  <a:pt x="102" y="66"/>
                </a:cubicBezTo>
                <a:lnTo>
                  <a:pt x="102" y="62"/>
                </a:lnTo>
                <a:close/>
                <a:moveTo>
                  <a:pt x="102" y="69"/>
                </a:moveTo>
                <a:cubicBezTo>
                  <a:pt x="105" y="69"/>
                  <a:pt x="105" y="69"/>
                  <a:pt x="105" y="69"/>
                </a:cubicBezTo>
                <a:cubicBezTo>
                  <a:pt x="105" y="73"/>
                  <a:pt x="105" y="73"/>
                  <a:pt x="105" y="73"/>
                </a:cubicBezTo>
                <a:cubicBezTo>
                  <a:pt x="102" y="73"/>
                  <a:pt x="102" y="73"/>
                  <a:pt x="102" y="73"/>
                </a:cubicBezTo>
                <a:lnTo>
                  <a:pt x="102" y="69"/>
                </a:lnTo>
                <a:close/>
                <a:moveTo>
                  <a:pt x="102" y="75"/>
                </a:moveTo>
                <a:cubicBezTo>
                  <a:pt x="105" y="75"/>
                  <a:pt x="105" y="75"/>
                  <a:pt x="105" y="75"/>
                </a:cubicBezTo>
                <a:cubicBezTo>
                  <a:pt x="105" y="79"/>
                  <a:pt x="105" y="79"/>
                  <a:pt x="105" y="79"/>
                </a:cubicBezTo>
                <a:cubicBezTo>
                  <a:pt x="102" y="79"/>
                  <a:pt x="102" y="79"/>
                  <a:pt x="102" y="79"/>
                </a:cubicBezTo>
                <a:lnTo>
                  <a:pt x="102" y="75"/>
                </a:lnTo>
                <a:close/>
                <a:moveTo>
                  <a:pt x="95" y="62"/>
                </a:moveTo>
                <a:cubicBezTo>
                  <a:pt x="98" y="62"/>
                  <a:pt x="98" y="62"/>
                  <a:pt x="98" y="62"/>
                </a:cubicBezTo>
                <a:cubicBezTo>
                  <a:pt x="98" y="66"/>
                  <a:pt x="98" y="66"/>
                  <a:pt x="98" y="66"/>
                </a:cubicBezTo>
                <a:cubicBezTo>
                  <a:pt x="95" y="66"/>
                  <a:pt x="95" y="66"/>
                  <a:pt x="95" y="66"/>
                </a:cubicBezTo>
                <a:lnTo>
                  <a:pt x="95" y="62"/>
                </a:lnTo>
                <a:close/>
                <a:moveTo>
                  <a:pt x="95" y="69"/>
                </a:moveTo>
                <a:cubicBezTo>
                  <a:pt x="98" y="69"/>
                  <a:pt x="98" y="69"/>
                  <a:pt x="98" y="69"/>
                </a:cubicBezTo>
                <a:cubicBezTo>
                  <a:pt x="98" y="73"/>
                  <a:pt x="98" y="73"/>
                  <a:pt x="98" y="73"/>
                </a:cubicBezTo>
                <a:cubicBezTo>
                  <a:pt x="95" y="73"/>
                  <a:pt x="95" y="73"/>
                  <a:pt x="95" y="73"/>
                </a:cubicBezTo>
                <a:lnTo>
                  <a:pt x="95" y="69"/>
                </a:lnTo>
                <a:close/>
                <a:moveTo>
                  <a:pt x="64" y="79"/>
                </a:moveTo>
                <a:cubicBezTo>
                  <a:pt x="60" y="79"/>
                  <a:pt x="60" y="79"/>
                  <a:pt x="60" y="79"/>
                </a:cubicBezTo>
                <a:cubicBezTo>
                  <a:pt x="60" y="75"/>
                  <a:pt x="60" y="75"/>
                  <a:pt x="60" y="75"/>
                </a:cubicBezTo>
                <a:cubicBezTo>
                  <a:pt x="64" y="75"/>
                  <a:pt x="64" y="75"/>
                  <a:pt x="64" y="75"/>
                </a:cubicBezTo>
                <a:lnTo>
                  <a:pt x="64" y="79"/>
                </a:lnTo>
                <a:close/>
                <a:moveTo>
                  <a:pt x="64" y="73"/>
                </a:moveTo>
                <a:cubicBezTo>
                  <a:pt x="60" y="73"/>
                  <a:pt x="60" y="73"/>
                  <a:pt x="60" y="73"/>
                </a:cubicBezTo>
                <a:cubicBezTo>
                  <a:pt x="60" y="69"/>
                  <a:pt x="60" y="69"/>
                  <a:pt x="60" y="69"/>
                </a:cubicBezTo>
                <a:cubicBezTo>
                  <a:pt x="64" y="69"/>
                  <a:pt x="64" y="69"/>
                  <a:pt x="64" y="69"/>
                </a:cubicBezTo>
                <a:lnTo>
                  <a:pt x="64" y="73"/>
                </a:lnTo>
                <a:close/>
                <a:moveTo>
                  <a:pt x="64" y="66"/>
                </a:moveTo>
                <a:cubicBezTo>
                  <a:pt x="60" y="66"/>
                  <a:pt x="60" y="66"/>
                  <a:pt x="60" y="66"/>
                </a:cubicBezTo>
                <a:cubicBezTo>
                  <a:pt x="60" y="62"/>
                  <a:pt x="60" y="62"/>
                  <a:pt x="60" y="62"/>
                </a:cubicBezTo>
                <a:cubicBezTo>
                  <a:pt x="64" y="62"/>
                  <a:pt x="64" y="62"/>
                  <a:pt x="64" y="62"/>
                </a:cubicBezTo>
                <a:lnTo>
                  <a:pt x="64" y="66"/>
                </a:lnTo>
                <a:close/>
                <a:moveTo>
                  <a:pt x="71" y="79"/>
                </a:moveTo>
                <a:cubicBezTo>
                  <a:pt x="67" y="79"/>
                  <a:pt x="67" y="79"/>
                  <a:pt x="67" y="79"/>
                </a:cubicBezTo>
                <a:cubicBezTo>
                  <a:pt x="67" y="75"/>
                  <a:pt x="67" y="75"/>
                  <a:pt x="67" y="75"/>
                </a:cubicBezTo>
                <a:cubicBezTo>
                  <a:pt x="71" y="75"/>
                  <a:pt x="71" y="75"/>
                  <a:pt x="71" y="75"/>
                </a:cubicBezTo>
                <a:lnTo>
                  <a:pt x="71" y="79"/>
                </a:lnTo>
                <a:close/>
                <a:moveTo>
                  <a:pt x="71" y="73"/>
                </a:moveTo>
                <a:cubicBezTo>
                  <a:pt x="67" y="73"/>
                  <a:pt x="67" y="73"/>
                  <a:pt x="67" y="73"/>
                </a:cubicBezTo>
                <a:cubicBezTo>
                  <a:pt x="67" y="69"/>
                  <a:pt x="67" y="69"/>
                  <a:pt x="67" y="69"/>
                </a:cubicBezTo>
                <a:cubicBezTo>
                  <a:pt x="71" y="69"/>
                  <a:pt x="71" y="69"/>
                  <a:pt x="71" y="69"/>
                </a:cubicBezTo>
                <a:lnTo>
                  <a:pt x="71" y="73"/>
                </a:lnTo>
                <a:close/>
                <a:moveTo>
                  <a:pt x="71" y="66"/>
                </a:moveTo>
                <a:cubicBezTo>
                  <a:pt x="67" y="66"/>
                  <a:pt x="67" y="66"/>
                  <a:pt x="67" y="66"/>
                </a:cubicBezTo>
                <a:cubicBezTo>
                  <a:pt x="67" y="62"/>
                  <a:pt x="67" y="62"/>
                  <a:pt x="67" y="62"/>
                </a:cubicBezTo>
                <a:cubicBezTo>
                  <a:pt x="71" y="62"/>
                  <a:pt x="71" y="62"/>
                  <a:pt x="71" y="62"/>
                </a:cubicBezTo>
                <a:lnTo>
                  <a:pt x="71" y="66"/>
                </a:lnTo>
                <a:close/>
                <a:moveTo>
                  <a:pt x="78" y="79"/>
                </a:moveTo>
                <a:cubicBezTo>
                  <a:pt x="74" y="79"/>
                  <a:pt x="74" y="79"/>
                  <a:pt x="74" y="79"/>
                </a:cubicBezTo>
                <a:cubicBezTo>
                  <a:pt x="74" y="75"/>
                  <a:pt x="74" y="75"/>
                  <a:pt x="74" y="75"/>
                </a:cubicBezTo>
                <a:cubicBezTo>
                  <a:pt x="78" y="75"/>
                  <a:pt x="78" y="75"/>
                  <a:pt x="78" y="75"/>
                </a:cubicBezTo>
                <a:lnTo>
                  <a:pt x="78" y="79"/>
                </a:lnTo>
                <a:close/>
                <a:moveTo>
                  <a:pt x="78" y="73"/>
                </a:moveTo>
                <a:cubicBezTo>
                  <a:pt x="74" y="73"/>
                  <a:pt x="74" y="73"/>
                  <a:pt x="74" y="73"/>
                </a:cubicBezTo>
                <a:cubicBezTo>
                  <a:pt x="74" y="69"/>
                  <a:pt x="74" y="69"/>
                  <a:pt x="74" y="69"/>
                </a:cubicBezTo>
                <a:cubicBezTo>
                  <a:pt x="78" y="69"/>
                  <a:pt x="78" y="69"/>
                  <a:pt x="78" y="69"/>
                </a:cubicBezTo>
                <a:lnTo>
                  <a:pt x="78" y="73"/>
                </a:lnTo>
                <a:close/>
                <a:moveTo>
                  <a:pt x="78" y="66"/>
                </a:moveTo>
                <a:cubicBezTo>
                  <a:pt x="74" y="66"/>
                  <a:pt x="74" y="66"/>
                  <a:pt x="74" y="66"/>
                </a:cubicBezTo>
                <a:cubicBezTo>
                  <a:pt x="74" y="62"/>
                  <a:pt x="74" y="62"/>
                  <a:pt x="74" y="62"/>
                </a:cubicBezTo>
                <a:cubicBezTo>
                  <a:pt x="78" y="62"/>
                  <a:pt x="78" y="62"/>
                  <a:pt x="78" y="62"/>
                </a:cubicBezTo>
                <a:lnTo>
                  <a:pt x="78" y="66"/>
                </a:lnTo>
                <a:close/>
                <a:moveTo>
                  <a:pt x="85" y="79"/>
                </a:moveTo>
                <a:cubicBezTo>
                  <a:pt x="81" y="79"/>
                  <a:pt x="81" y="79"/>
                  <a:pt x="81" y="79"/>
                </a:cubicBezTo>
                <a:cubicBezTo>
                  <a:pt x="81" y="75"/>
                  <a:pt x="81" y="75"/>
                  <a:pt x="81" y="75"/>
                </a:cubicBezTo>
                <a:cubicBezTo>
                  <a:pt x="85" y="75"/>
                  <a:pt x="85" y="75"/>
                  <a:pt x="85" y="75"/>
                </a:cubicBezTo>
                <a:lnTo>
                  <a:pt x="85" y="79"/>
                </a:lnTo>
                <a:close/>
                <a:moveTo>
                  <a:pt x="85" y="73"/>
                </a:moveTo>
                <a:cubicBezTo>
                  <a:pt x="81" y="73"/>
                  <a:pt x="81" y="73"/>
                  <a:pt x="81" y="73"/>
                </a:cubicBezTo>
                <a:cubicBezTo>
                  <a:pt x="81" y="69"/>
                  <a:pt x="81" y="69"/>
                  <a:pt x="81" y="69"/>
                </a:cubicBezTo>
                <a:cubicBezTo>
                  <a:pt x="85" y="69"/>
                  <a:pt x="85" y="69"/>
                  <a:pt x="85" y="69"/>
                </a:cubicBezTo>
                <a:lnTo>
                  <a:pt x="85" y="73"/>
                </a:lnTo>
                <a:close/>
                <a:moveTo>
                  <a:pt x="85" y="66"/>
                </a:moveTo>
                <a:cubicBezTo>
                  <a:pt x="81" y="66"/>
                  <a:pt x="81" y="66"/>
                  <a:pt x="81" y="66"/>
                </a:cubicBezTo>
                <a:cubicBezTo>
                  <a:pt x="81" y="62"/>
                  <a:pt x="81" y="62"/>
                  <a:pt x="81" y="62"/>
                </a:cubicBezTo>
                <a:cubicBezTo>
                  <a:pt x="85" y="62"/>
                  <a:pt x="85" y="62"/>
                  <a:pt x="85" y="62"/>
                </a:cubicBezTo>
                <a:lnTo>
                  <a:pt x="85" y="66"/>
                </a:lnTo>
                <a:close/>
                <a:moveTo>
                  <a:pt x="92" y="79"/>
                </a:moveTo>
                <a:cubicBezTo>
                  <a:pt x="88" y="79"/>
                  <a:pt x="88" y="79"/>
                  <a:pt x="88" y="79"/>
                </a:cubicBezTo>
                <a:cubicBezTo>
                  <a:pt x="88" y="75"/>
                  <a:pt x="88" y="75"/>
                  <a:pt x="88" y="75"/>
                </a:cubicBezTo>
                <a:cubicBezTo>
                  <a:pt x="92" y="75"/>
                  <a:pt x="92" y="75"/>
                  <a:pt x="92" y="75"/>
                </a:cubicBezTo>
                <a:lnTo>
                  <a:pt x="92" y="79"/>
                </a:lnTo>
                <a:close/>
                <a:moveTo>
                  <a:pt x="92" y="73"/>
                </a:moveTo>
                <a:cubicBezTo>
                  <a:pt x="88" y="73"/>
                  <a:pt x="88" y="73"/>
                  <a:pt x="88" y="73"/>
                </a:cubicBezTo>
                <a:cubicBezTo>
                  <a:pt x="88" y="69"/>
                  <a:pt x="88" y="69"/>
                  <a:pt x="88" y="69"/>
                </a:cubicBezTo>
                <a:cubicBezTo>
                  <a:pt x="92" y="69"/>
                  <a:pt x="92" y="69"/>
                  <a:pt x="92" y="69"/>
                </a:cubicBezTo>
                <a:lnTo>
                  <a:pt x="92" y="73"/>
                </a:lnTo>
                <a:close/>
                <a:moveTo>
                  <a:pt x="92" y="66"/>
                </a:moveTo>
                <a:cubicBezTo>
                  <a:pt x="88" y="66"/>
                  <a:pt x="88" y="66"/>
                  <a:pt x="88" y="66"/>
                </a:cubicBezTo>
                <a:cubicBezTo>
                  <a:pt x="88" y="62"/>
                  <a:pt x="88" y="62"/>
                  <a:pt x="88" y="62"/>
                </a:cubicBezTo>
                <a:cubicBezTo>
                  <a:pt x="92" y="62"/>
                  <a:pt x="92" y="62"/>
                  <a:pt x="92" y="62"/>
                </a:cubicBezTo>
                <a:lnTo>
                  <a:pt x="92" y="66"/>
                </a:lnTo>
                <a:close/>
                <a:moveTo>
                  <a:pt x="95" y="79"/>
                </a:moveTo>
                <a:cubicBezTo>
                  <a:pt x="95" y="75"/>
                  <a:pt x="95" y="75"/>
                  <a:pt x="95" y="75"/>
                </a:cubicBezTo>
                <a:cubicBezTo>
                  <a:pt x="98" y="75"/>
                  <a:pt x="98" y="75"/>
                  <a:pt x="98" y="75"/>
                </a:cubicBezTo>
                <a:cubicBezTo>
                  <a:pt x="98" y="79"/>
                  <a:pt x="98" y="79"/>
                  <a:pt x="98" y="79"/>
                </a:cubicBezTo>
                <a:lnTo>
                  <a:pt x="95" y="79"/>
                </a:lnTo>
                <a:close/>
                <a:moveTo>
                  <a:pt x="14" y="105"/>
                </a:moveTo>
                <a:cubicBezTo>
                  <a:pt x="14" y="104"/>
                  <a:pt x="15" y="102"/>
                  <a:pt x="16" y="102"/>
                </a:cubicBezTo>
                <a:cubicBezTo>
                  <a:pt x="48" y="102"/>
                  <a:pt x="48" y="102"/>
                  <a:pt x="48" y="102"/>
                </a:cubicBezTo>
                <a:cubicBezTo>
                  <a:pt x="49" y="102"/>
                  <a:pt x="51" y="104"/>
                  <a:pt x="51" y="105"/>
                </a:cubicBezTo>
                <a:cubicBezTo>
                  <a:pt x="51" y="127"/>
                  <a:pt x="51" y="127"/>
                  <a:pt x="51" y="127"/>
                </a:cubicBezTo>
                <a:cubicBezTo>
                  <a:pt x="51" y="128"/>
                  <a:pt x="49" y="130"/>
                  <a:pt x="48" y="130"/>
                </a:cubicBezTo>
                <a:cubicBezTo>
                  <a:pt x="16" y="130"/>
                  <a:pt x="16" y="130"/>
                  <a:pt x="16" y="130"/>
                </a:cubicBezTo>
                <a:cubicBezTo>
                  <a:pt x="15" y="130"/>
                  <a:pt x="14" y="128"/>
                  <a:pt x="14" y="127"/>
                </a:cubicBezTo>
                <a:lnTo>
                  <a:pt x="14" y="105"/>
                </a:lnTo>
                <a:close/>
                <a:moveTo>
                  <a:pt x="61" y="26"/>
                </a:moveTo>
                <a:cubicBezTo>
                  <a:pt x="142" y="26"/>
                  <a:pt x="142" y="26"/>
                  <a:pt x="142" y="26"/>
                </a:cubicBezTo>
                <a:cubicBezTo>
                  <a:pt x="145" y="26"/>
                  <a:pt x="148" y="23"/>
                  <a:pt x="148" y="20"/>
                </a:cubicBezTo>
                <a:cubicBezTo>
                  <a:pt x="148" y="6"/>
                  <a:pt x="148" y="6"/>
                  <a:pt x="148" y="6"/>
                </a:cubicBezTo>
                <a:cubicBezTo>
                  <a:pt x="148" y="3"/>
                  <a:pt x="145" y="0"/>
                  <a:pt x="142" y="0"/>
                </a:cubicBezTo>
                <a:cubicBezTo>
                  <a:pt x="61" y="0"/>
                  <a:pt x="61" y="0"/>
                  <a:pt x="61" y="0"/>
                </a:cubicBezTo>
                <a:cubicBezTo>
                  <a:pt x="57" y="0"/>
                  <a:pt x="55" y="3"/>
                  <a:pt x="55" y="6"/>
                </a:cubicBezTo>
                <a:cubicBezTo>
                  <a:pt x="55" y="20"/>
                  <a:pt x="55" y="20"/>
                  <a:pt x="55" y="20"/>
                </a:cubicBezTo>
                <a:cubicBezTo>
                  <a:pt x="55" y="23"/>
                  <a:pt x="57" y="26"/>
                  <a:pt x="61" y="26"/>
                </a:cubicBezTo>
                <a:close/>
                <a:moveTo>
                  <a:pt x="135" y="8"/>
                </a:moveTo>
                <a:cubicBezTo>
                  <a:pt x="138" y="8"/>
                  <a:pt x="140" y="10"/>
                  <a:pt x="140" y="13"/>
                </a:cubicBezTo>
                <a:cubicBezTo>
                  <a:pt x="140" y="16"/>
                  <a:pt x="138" y="18"/>
                  <a:pt x="135" y="18"/>
                </a:cubicBezTo>
                <a:cubicBezTo>
                  <a:pt x="133" y="18"/>
                  <a:pt x="130" y="16"/>
                  <a:pt x="130" y="13"/>
                </a:cubicBezTo>
                <a:cubicBezTo>
                  <a:pt x="130" y="10"/>
                  <a:pt x="133" y="8"/>
                  <a:pt x="135" y="8"/>
                </a:cubicBezTo>
                <a:close/>
                <a:moveTo>
                  <a:pt x="102" y="5"/>
                </a:moveTo>
                <a:cubicBezTo>
                  <a:pt x="105" y="5"/>
                  <a:pt x="105" y="5"/>
                  <a:pt x="105" y="5"/>
                </a:cubicBezTo>
                <a:cubicBezTo>
                  <a:pt x="105" y="9"/>
                  <a:pt x="105" y="9"/>
                  <a:pt x="105" y="9"/>
                </a:cubicBezTo>
                <a:cubicBezTo>
                  <a:pt x="102" y="9"/>
                  <a:pt x="102" y="9"/>
                  <a:pt x="102" y="9"/>
                </a:cubicBezTo>
                <a:lnTo>
                  <a:pt x="102" y="5"/>
                </a:lnTo>
                <a:close/>
                <a:moveTo>
                  <a:pt x="102" y="11"/>
                </a:moveTo>
                <a:cubicBezTo>
                  <a:pt x="105" y="11"/>
                  <a:pt x="105" y="11"/>
                  <a:pt x="105" y="11"/>
                </a:cubicBezTo>
                <a:cubicBezTo>
                  <a:pt x="105" y="15"/>
                  <a:pt x="105" y="15"/>
                  <a:pt x="105" y="15"/>
                </a:cubicBezTo>
                <a:cubicBezTo>
                  <a:pt x="102" y="15"/>
                  <a:pt x="102" y="15"/>
                  <a:pt x="102" y="15"/>
                </a:cubicBezTo>
                <a:lnTo>
                  <a:pt x="102" y="11"/>
                </a:lnTo>
                <a:close/>
                <a:moveTo>
                  <a:pt x="102" y="18"/>
                </a:moveTo>
                <a:cubicBezTo>
                  <a:pt x="105" y="18"/>
                  <a:pt x="105" y="18"/>
                  <a:pt x="105" y="18"/>
                </a:cubicBezTo>
                <a:cubicBezTo>
                  <a:pt x="105" y="21"/>
                  <a:pt x="105" y="21"/>
                  <a:pt x="105" y="21"/>
                </a:cubicBezTo>
                <a:cubicBezTo>
                  <a:pt x="102" y="21"/>
                  <a:pt x="102" y="21"/>
                  <a:pt x="102" y="21"/>
                </a:cubicBezTo>
                <a:lnTo>
                  <a:pt x="102" y="18"/>
                </a:lnTo>
                <a:close/>
                <a:moveTo>
                  <a:pt x="95" y="5"/>
                </a:moveTo>
                <a:cubicBezTo>
                  <a:pt x="98" y="5"/>
                  <a:pt x="98" y="5"/>
                  <a:pt x="98" y="5"/>
                </a:cubicBezTo>
                <a:cubicBezTo>
                  <a:pt x="98" y="9"/>
                  <a:pt x="98" y="9"/>
                  <a:pt x="98" y="9"/>
                </a:cubicBezTo>
                <a:cubicBezTo>
                  <a:pt x="95" y="9"/>
                  <a:pt x="95" y="9"/>
                  <a:pt x="95" y="9"/>
                </a:cubicBezTo>
                <a:lnTo>
                  <a:pt x="95" y="5"/>
                </a:lnTo>
                <a:close/>
                <a:moveTo>
                  <a:pt x="95" y="11"/>
                </a:moveTo>
                <a:cubicBezTo>
                  <a:pt x="98" y="11"/>
                  <a:pt x="98" y="11"/>
                  <a:pt x="98" y="11"/>
                </a:cubicBezTo>
                <a:cubicBezTo>
                  <a:pt x="98" y="15"/>
                  <a:pt x="98" y="15"/>
                  <a:pt x="98" y="15"/>
                </a:cubicBezTo>
                <a:cubicBezTo>
                  <a:pt x="95" y="15"/>
                  <a:pt x="95" y="15"/>
                  <a:pt x="95" y="15"/>
                </a:cubicBezTo>
                <a:lnTo>
                  <a:pt x="95" y="11"/>
                </a:lnTo>
                <a:close/>
                <a:moveTo>
                  <a:pt x="95" y="18"/>
                </a:moveTo>
                <a:cubicBezTo>
                  <a:pt x="98" y="18"/>
                  <a:pt x="98" y="18"/>
                  <a:pt x="98" y="18"/>
                </a:cubicBezTo>
                <a:cubicBezTo>
                  <a:pt x="98" y="21"/>
                  <a:pt x="98" y="21"/>
                  <a:pt x="98" y="21"/>
                </a:cubicBezTo>
                <a:cubicBezTo>
                  <a:pt x="95" y="21"/>
                  <a:pt x="95" y="21"/>
                  <a:pt x="95" y="21"/>
                </a:cubicBezTo>
                <a:lnTo>
                  <a:pt x="95" y="18"/>
                </a:lnTo>
                <a:close/>
                <a:moveTo>
                  <a:pt x="88" y="5"/>
                </a:moveTo>
                <a:cubicBezTo>
                  <a:pt x="92" y="5"/>
                  <a:pt x="92" y="5"/>
                  <a:pt x="92" y="5"/>
                </a:cubicBezTo>
                <a:cubicBezTo>
                  <a:pt x="92" y="9"/>
                  <a:pt x="92" y="9"/>
                  <a:pt x="92" y="9"/>
                </a:cubicBezTo>
                <a:cubicBezTo>
                  <a:pt x="88" y="9"/>
                  <a:pt x="88" y="9"/>
                  <a:pt x="88" y="9"/>
                </a:cubicBezTo>
                <a:lnTo>
                  <a:pt x="88" y="5"/>
                </a:lnTo>
                <a:close/>
                <a:moveTo>
                  <a:pt x="88" y="11"/>
                </a:moveTo>
                <a:cubicBezTo>
                  <a:pt x="92" y="11"/>
                  <a:pt x="92" y="11"/>
                  <a:pt x="92" y="11"/>
                </a:cubicBezTo>
                <a:cubicBezTo>
                  <a:pt x="92" y="15"/>
                  <a:pt x="92" y="15"/>
                  <a:pt x="92" y="15"/>
                </a:cubicBezTo>
                <a:cubicBezTo>
                  <a:pt x="88" y="15"/>
                  <a:pt x="88" y="15"/>
                  <a:pt x="88" y="15"/>
                </a:cubicBezTo>
                <a:lnTo>
                  <a:pt x="88" y="11"/>
                </a:lnTo>
                <a:close/>
                <a:moveTo>
                  <a:pt x="88" y="18"/>
                </a:moveTo>
                <a:cubicBezTo>
                  <a:pt x="92" y="18"/>
                  <a:pt x="92" y="18"/>
                  <a:pt x="92" y="18"/>
                </a:cubicBezTo>
                <a:cubicBezTo>
                  <a:pt x="92" y="21"/>
                  <a:pt x="92" y="21"/>
                  <a:pt x="92" y="21"/>
                </a:cubicBezTo>
                <a:cubicBezTo>
                  <a:pt x="88" y="21"/>
                  <a:pt x="88" y="21"/>
                  <a:pt x="88" y="21"/>
                </a:cubicBezTo>
                <a:lnTo>
                  <a:pt x="88" y="18"/>
                </a:lnTo>
                <a:close/>
                <a:moveTo>
                  <a:pt x="81" y="5"/>
                </a:moveTo>
                <a:cubicBezTo>
                  <a:pt x="85" y="5"/>
                  <a:pt x="85" y="5"/>
                  <a:pt x="85" y="5"/>
                </a:cubicBezTo>
                <a:cubicBezTo>
                  <a:pt x="85" y="9"/>
                  <a:pt x="85" y="9"/>
                  <a:pt x="85" y="9"/>
                </a:cubicBezTo>
                <a:cubicBezTo>
                  <a:pt x="81" y="9"/>
                  <a:pt x="81" y="9"/>
                  <a:pt x="81" y="9"/>
                </a:cubicBezTo>
                <a:lnTo>
                  <a:pt x="81" y="5"/>
                </a:lnTo>
                <a:close/>
                <a:moveTo>
                  <a:pt x="81" y="11"/>
                </a:moveTo>
                <a:cubicBezTo>
                  <a:pt x="85" y="11"/>
                  <a:pt x="85" y="11"/>
                  <a:pt x="85" y="11"/>
                </a:cubicBezTo>
                <a:cubicBezTo>
                  <a:pt x="85" y="15"/>
                  <a:pt x="85" y="15"/>
                  <a:pt x="85" y="15"/>
                </a:cubicBezTo>
                <a:cubicBezTo>
                  <a:pt x="81" y="15"/>
                  <a:pt x="81" y="15"/>
                  <a:pt x="81" y="15"/>
                </a:cubicBezTo>
                <a:lnTo>
                  <a:pt x="81" y="11"/>
                </a:lnTo>
                <a:close/>
                <a:moveTo>
                  <a:pt x="81" y="18"/>
                </a:moveTo>
                <a:cubicBezTo>
                  <a:pt x="85" y="18"/>
                  <a:pt x="85" y="18"/>
                  <a:pt x="85" y="18"/>
                </a:cubicBezTo>
                <a:cubicBezTo>
                  <a:pt x="85" y="21"/>
                  <a:pt x="85" y="21"/>
                  <a:pt x="85" y="21"/>
                </a:cubicBezTo>
                <a:cubicBezTo>
                  <a:pt x="81" y="21"/>
                  <a:pt x="81" y="21"/>
                  <a:pt x="81" y="21"/>
                </a:cubicBezTo>
                <a:lnTo>
                  <a:pt x="81" y="18"/>
                </a:lnTo>
                <a:close/>
                <a:moveTo>
                  <a:pt x="74" y="5"/>
                </a:moveTo>
                <a:cubicBezTo>
                  <a:pt x="78" y="5"/>
                  <a:pt x="78" y="5"/>
                  <a:pt x="78" y="5"/>
                </a:cubicBezTo>
                <a:cubicBezTo>
                  <a:pt x="78" y="9"/>
                  <a:pt x="78" y="9"/>
                  <a:pt x="78" y="9"/>
                </a:cubicBezTo>
                <a:cubicBezTo>
                  <a:pt x="74" y="9"/>
                  <a:pt x="74" y="9"/>
                  <a:pt x="74" y="9"/>
                </a:cubicBezTo>
                <a:lnTo>
                  <a:pt x="74" y="5"/>
                </a:lnTo>
                <a:close/>
                <a:moveTo>
                  <a:pt x="74" y="11"/>
                </a:moveTo>
                <a:cubicBezTo>
                  <a:pt x="78" y="11"/>
                  <a:pt x="78" y="11"/>
                  <a:pt x="78" y="11"/>
                </a:cubicBezTo>
                <a:cubicBezTo>
                  <a:pt x="78" y="15"/>
                  <a:pt x="78" y="15"/>
                  <a:pt x="78" y="15"/>
                </a:cubicBezTo>
                <a:cubicBezTo>
                  <a:pt x="74" y="15"/>
                  <a:pt x="74" y="15"/>
                  <a:pt x="74" y="15"/>
                </a:cubicBezTo>
                <a:lnTo>
                  <a:pt x="74" y="11"/>
                </a:lnTo>
                <a:close/>
                <a:moveTo>
                  <a:pt x="74" y="18"/>
                </a:moveTo>
                <a:cubicBezTo>
                  <a:pt x="78" y="18"/>
                  <a:pt x="78" y="18"/>
                  <a:pt x="78" y="18"/>
                </a:cubicBezTo>
                <a:cubicBezTo>
                  <a:pt x="78" y="21"/>
                  <a:pt x="78" y="21"/>
                  <a:pt x="78" y="21"/>
                </a:cubicBezTo>
                <a:cubicBezTo>
                  <a:pt x="74" y="21"/>
                  <a:pt x="74" y="21"/>
                  <a:pt x="74" y="21"/>
                </a:cubicBezTo>
                <a:lnTo>
                  <a:pt x="74" y="18"/>
                </a:lnTo>
                <a:close/>
                <a:moveTo>
                  <a:pt x="67" y="5"/>
                </a:moveTo>
                <a:cubicBezTo>
                  <a:pt x="71" y="5"/>
                  <a:pt x="71" y="5"/>
                  <a:pt x="71" y="5"/>
                </a:cubicBezTo>
                <a:cubicBezTo>
                  <a:pt x="71" y="9"/>
                  <a:pt x="71" y="9"/>
                  <a:pt x="71" y="9"/>
                </a:cubicBezTo>
                <a:cubicBezTo>
                  <a:pt x="67" y="9"/>
                  <a:pt x="67" y="9"/>
                  <a:pt x="67" y="9"/>
                </a:cubicBezTo>
                <a:lnTo>
                  <a:pt x="67" y="5"/>
                </a:lnTo>
                <a:close/>
                <a:moveTo>
                  <a:pt x="67" y="11"/>
                </a:moveTo>
                <a:cubicBezTo>
                  <a:pt x="71" y="11"/>
                  <a:pt x="71" y="11"/>
                  <a:pt x="71" y="11"/>
                </a:cubicBezTo>
                <a:cubicBezTo>
                  <a:pt x="71" y="15"/>
                  <a:pt x="71" y="15"/>
                  <a:pt x="71" y="15"/>
                </a:cubicBezTo>
                <a:cubicBezTo>
                  <a:pt x="67" y="15"/>
                  <a:pt x="67" y="15"/>
                  <a:pt x="67" y="15"/>
                </a:cubicBezTo>
                <a:lnTo>
                  <a:pt x="67" y="11"/>
                </a:lnTo>
                <a:close/>
                <a:moveTo>
                  <a:pt x="67" y="18"/>
                </a:moveTo>
                <a:cubicBezTo>
                  <a:pt x="71" y="18"/>
                  <a:pt x="71" y="18"/>
                  <a:pt x="71" y="18"/>
                </a:cubicBezTo>
                <a:cubicBezTo>
                  <a:pt x="71" y="21"/>
                  <a:pt x="71" y="21"/>
                  <a:pt x="71" y="21"/>
                </a:cubicBezTo>
                <a:cubicBezTo>
                  <a:pt x="67" y="21"/>
                  <a:pt x="67" y="21"/>
                  <a:pt x="67" y="21"/>
                </a:cubicBezTo>
                <a:lnTo>
                  <a:pt x="67" y="18"/>
                </a:lnTo>
                <a:close/>
                <a:moveTo>
                  <a:pt x="60" y="5"/>
                </a:moveTo>
                <a:cubicBezTo>
                  <a:pt x="64" y="5"/>
                  <a:pt x="64" y="5"/>
                  <a:pt x="64" y="5"/>
                </a:cubicBezTo>
                <a:cubicBezTo>
                  <a:pt x="64" y="9"/>
                  <a:pt x="64" y="9"/>
                  <a:pt x="64" y="9"/>
                </a:cubicBezTo>
                <a:cubicBezTo>
                  <a:pt x="60" y="9"/>
                  <a:pt x="60" y="9"/>
                  <a:pt x="60" y="9"/>
                </a:cubicBezTo>
                <a:lnTo>
                  <a:pt x="60" y="5"/>
                </a:lnTo>
                <a:close/>
                <a:moveTo>
                  <a:pt x="60" y="11"/>
                </a:moveTo>
                <a:cubicBezTo>
                  <a:pt x="64" y="11"/>
                  <a:pt x="64" y="11"/>
                  <a:pt x="64" y="11"/>
                </a:cubicBezTo>
                <a:cubicBezTo>
                  <a:pt x="64" y="15"/>
                  <a:pt x="64" y="15"/>
                  <a:pt x="64" y="15"/>
                </a:cubicBezTo>
                <a:cubicBezTo>
                  <a:pt x="60" y="15"/>
                  <a:pt x="60" y="15"/>
                  <a:pt x="60" y="15"/>
                </a:cubicBezTo>
                <a:lnTo>
                  <a:pt x="60" y="11"/>
                </a:lnTo>
                <a:close/>
                <a:moveTo>
                  <a:pt x="60" y="18"/>
                </a:moveTo>
                <a:cubicBezTo>
                  <a:pt x="64" y="18"/>
                  <a:pt x="64" y="18"/>
                  <a:pt x="64" y="18"/>
                </a:cubicBezTo>
                <a:cubicBezTo>
                  <a:pt x="64" y="21"/>
                  <a:pt x="64" y="21"/>
                  <a:pt x="64" y="21"/>
                </a:cubicBezTo>
                <a:cubicBezTo>
                  <a:pt x="60" y="21"/>
                  <a:pt x="60" y="21"/>
                  <a:pt x="60" y="21"/>
                </a:cubicBezTo>
                <a:lnTo>
                  <a:pt x="60" y="18"/>
                </a:lnTo>
                <a:close/>
                <a:moveTo>
                  <a:pt x="48" y="173"/>
                </a:moveTo>
                <a:cubicBezTo>
                  <a:pt x="16" y="173"/>
                  <a:pt x="16" y="173"/>
                  <a:pt x="16" y="173"/>
                </a:cubicBezTo>
                <a:cubicBezTo>
                  <a:pt x="13" y="173"/>
                  <a:pt x="10" y="176"/>
                  <a:pt x="10" y="179"/>
                </a:cubicBezTo>
                <a:cubicBezTo>
                  <a:pt x="10" y="201"/>
                  <a:pt x="10" y="201"/>
                  <a:pt x="10" y="201"/>
                </a:cubicBezTo>
                <a:cubicBezTo>
                  <a:pt x="10" y="205"/>
                  <a:pt x="13" y="208"/>
                  <a:pt x="16" y="208"/>
                </a:cubicBezTo>
                <a:cubicBezTo>
                  <a:pt x="28" y="208"/>
                  <a:pt x="28" y="208"/>
                  <a:pt x="28" y="208"/>
                </a:cubicBezTo>
                <a:cubicBezTo>
                  <a:pt x="28" y="208"/>
                  <a:pt x="28" y="208"/>
                  <a:pt x="28" y="208"/>
                </a:cubicBezTo>
                <a:cubicBezTo>
                  <a:pt x="36" y="208"/>
                  <a:pt x="36" y="208"/>
                  <a:pt x="36" y="208"/>
                </a:cubicBezTo>
                <a:cubicBezTo>
                  <a:pt x="36" y="208"/>
                  <a:pt x="36" y="208"/>
                  <a:pt x="36" y="208"/>
                </a:cubicBezTo>
                <a:cubicBezTo>
                  <a:pt x="48" y="208"/>
                  <a:pt x="48" y="208"/>
                  <a:pt x="48" y="208"/>
                </a:cubicBezTo>
                <a:cubicBezTo>
                  <a:pt x="52" y="208"/>
                  <a:pt x="55" y="205"/>
                  <a:pt x="55" y="201"/>
                </a:cubicBezTo>
                <a:cubicBezTo>
                  <a:pt x="55" y="179"/>
                  <a:pt x="55" y="179"/>
                  <a:pt x="55" y="179"/>
                </a:cubicBezTo>
                <a:cubicBezTo>
                  <a:pt x="55" y="176"/>
                  <a:pt x="52" y="173"/>
                  <a:pt x="48" y="173"/>
                </a:cubicBezTo>
                <a:close/>
                <a:moveTo>
                  <a:pt x="51" y="201"/>
                </a:moveTo>
                <a:cubicBezTo>
                  <a:pt x="51" y="202"/>
                  <a:pt x="49" y="204"/>
                  <a:pt x="48" y="204"/>
                </a:cubicBezTo>
                <a:cubicBezTo>
                  <a:pt x="16" y="204"/>
                  <a:pt x="16" y="204"/>
                  <a:pt x="16" y="204"/>
                </a:cubicBezTo>
                <a:cubicBezTo>
                  <a:pt x="15" y="204"/>
                  <a:pt x="14" y="202"/>
                  <a:pt x="14" y="201"/>
                </a:cubicBezTo>
                <a:cubicBezTo>
                  <a:pt x="14" y="179"/>
                  <a:pt x="14" y="179"/>
                  <a:pt x="14" y="179"/>
                </a:cubicBezTo>
                <a:cubicBezTo>
                  <a:pt x="14" y="178"/>
                  <a:pt x="15" y="177"/>
                  <a:pt x="16" y="177"/>
                </a:cubicBezTo>
                <a:cubicBezTo>
                  <a:pt x="48" y="177"/>
                  <a:pt x="48" y="177"/>
                  <a:pt x="48" y="177"/>
                </a:cubicBezTo>
                <a:cubicBezTo>
                  <a:pt x="49" y="177"/>
                  <a:pt x="51" y="178"/>
                  <a:pt x="51" y="179"/>
                </a:cubicBezTo>
                <a:cubicBezTo>
                  <a:pt x="51" y="201"/>
                  <a:pt x="51" y="201"/>
                  <a:pt x="51" y="2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7" tIns="45705" rIns="91407" bIns="45705" numCol="1" anchor="t" anchorCtr="0" compatLnSpc="1">
            <a:prstTxWarp prst="textNoShape">
              <a:avLst/>
            </a:prstTxWarp>
          </a:bodyPr>
          <a:lstStyle/>
          <a:p>
            <a:pPr defTabSz="914045"/>
            <a:endParaRPr lang="en-US">
              <a:solidFill>
                <a:srgbClr val="292929"/>
              </a:solidFill>
            </a:endParaRPr>
          </a:p>
        </p:txBody>
      </p:sp>
    </p:spTree>
    <p:extLst>
      <p:ext uri="{BB962C8B-B14F-4D97-AF65-F5344CB8AC3E}">
        <p14:creationId xmlns:p14="http://schemas.microsoft.com/office/powerpoint/2010/main" val="37310533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75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75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75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75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Push Notifications</a:t>
            </a:r>
            <a:endParaRPr lang="en-US" dirty="0"/>
          </a:p>
        </p:txBody>
      </p:sp>
      <p:sp>
        <p:nvSpPr>
          <p:cNvPr id="3" name="Text Placeholder 2"/>
          <p:cNvSpPr>
            <a:spLocks noGrp="1"/>
          </p:cNvSpPr>
          <p:nvPr>
            <p:ph type="body" sz="quarter" idx="10"/>
          </p:nvPr>
        </p:nvSpPr>
        <p:spPr/>
        <p:txBody>
          <a:bodyPr/>
          <a:lstStyle/>
          <a:p>
            <a:r>
              <a:rPr lang="en-US" spc="-71" dirty="0">
                <a:gradFill>
                  <a:gsLst>
                    <a:gs pos="2917">
                      <a:schemeClr val="tx1"/>
                    </a:gs>
                    <a:gs pos="30000">
                      <a:schemeClr val="tx1"/>
                    </a:gs>
                  </a:gsLst>
                  <a:lin ang="5400000" scaled="0"/>
                </a:gradFill>
              </a:rPr>
              <a:t>Integrates with WNS to provide Toast, Tile, Badge and Raw notifications</a:t>
            </a:r>
          </a:p>
          <a:p>
            <a:r>
              <a:rPr lang="en-US" spc="-71" dirty="0">
                <a:gradFill>
                  <a:gsLst>
                    <a:gs pos="2917">
                      <a:schemeClr val="tx1"/>
                    </a:gs>
                    <a:gs pos="30000">
                      <a:schemeClr val="tx1"/>
                    </a:gs>
                  </a:gsLst>
                  <a:lin ang="5400000" scaled="0"/>
                </a:gradFill>
              </a:rPr>
              <a:t>Portal captures your WNS client secret and package SID</a:t>
            </a:r>
          </a:p>
          <a:p>
            <a:r>
              <a:rPr lang="en-US" spc="-71" dirty="0">
                <a:gradFill>
                  <a:gsLst>
                    <a:gs pos="2917">
                      <a:schemeClr val="tx1"/>
                    </a:gs>
                    <a:gs pos="30000">
                      <a:schemeClr val="tx1"/>
                    </a:gs>
                  </a:gsLst>
                  <a:lin ang="5400000" scaled="0"/>
                </a:gradFill>
              </a:rPr>
              <a:t>push.wns.* provides: </a:t>
            </a:r>
          </a:p>
          <a:p>
            <a:r>
              <a:rPr lang="en-US" spc="-71" dirty="0">
                <a:gradFill>
                  <a:gsLst>
                    <a:gs pos="2917">
                      <a:schemeClr val="tx1"/>
                    </a:gs>
                    <a:gs pos="30000">
                      <a:schemeClr val="tx1"/>
                    </a:gs>
                  </a:gsLst>
                  <a:lin ang="5400000" scaled="0"/>
                </a:gradFill>
              </a:rPr>
              <a:t>	</a:t>
            </a:r>
            <a:r>
              <a:rPr lang="en-US" sz="3600" spc="-71" dirty="0">
                <a:gradFill>
                  <a:gsLst>
                    <a:gs pos="2917">
                      <a:schemeClr val="tx1"/>
                    </a:gs>
                    <a:gs pos="30000">
                      <a:schemeClr val="tx1"/>
                    </a:gs>
                  </a:gsLst>
                  <a:lin ang="5400000" scaled="0"/>
                </a:gradFill>
              </a:rPr>
              <a:t>clean easy object model to compose notifications</a:t>
            </a:r>
          </a:p>
          <a:p>
            <a:r>
              <a:rPr lang="en-US" sz="3600" spc="-71" dirty="0">
                <a:gradFill>
                  <a:gsLst>
                    <a:gs pos="2917">
                      <a:schemeClr val="tx1"/>
                    </a:gs>
                    <a:gs pos="30000">
                      <a:schemeClr val="tx1"/>
                    </a:gs>
                  </a:gsLst>
                  <a:lin ang="5400000" scaled="0"/>
                </a:gradFill>
              </a:rPr>
              <a:t>	Performs </a:t>
            </a:r>
            <a:r>
              <a:rPr lang="en-US" sz="3600" spc="-71" dirty="0" err="1">
                <a:gradFill>
                  <a:gsLst>
                    <a:gs pos="2917">
                      <a:schemeClr val="tx1"/>
                    </a:gs>
                    <a:gs pos="30000">
                      <a:schemeClr val="tx1"/>
                    </a:gs>
                  </a:gsLst>
                  <a:lin ang="5400000" scaled="0"/>
                </a:gradFill>
              </a:rPr>
              <a:t>auth</a:t>
            </a:r>
            <a:r>
              <a:rPr lang="en-US" sz="3600" spc="-71" dirty="0">
                <a:gradFill>
                  <a:gsLst>
                    <a:gs pos="2917">
                      <a:schemeClr val="tx1"/>
                    </a:gs>
                    <a:gs pos="30000">
                      <a:schemeClr val="tx1"/>
                    </a:gs>
                  </a:gsLst>
                  <a:lin ang="5400000" scaled="0"/>
                </a:gradFill>
              </a:rPr>
              <a:t> against WNS for you</a:t>
            </a:r>
          </a:p>
          <a:p>
            <a:endParaRPr lang="en-US" dirty="0"/>
          </a:p>
        </p:txBody>
      </p:sp>
    </p:spTree>
    <p:extLst>
      <p:ext uri="{BB962C8B-B14F-4D97-AF65-F5344CB8AC3E}">
        <p14:creationId xmlns:p14="http://schemas.microsoft.com/office/powerpoint/2010/main" val="314992559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372208" y="2482447"/>
            <a:ext cx="9816617" cy="3262432"/>
          </a:xfrm>
          <a:prstGeom prst="rect">
            <a:avLst/>
          </a:prstGeom>
        </p:spPr>
        <p:txBody>
          <a:bodyPr wrap="square">
            <a:spAutoFit/>
          </a:bodyPr>
          <a:lstStyle/>
          <a:p>
            <a:pPr lvl="0" defTabSz="914099" fontAlgn="base">
              <a:spcBef>
                <a:spcPct val="0"/>
              </a:spcBef>
              <a:spcAft>
                <a:spcPct val="0"/>
              </a:spcAft>
            </a:pPr>
            <a:r>
              <a:rPr lang="en-US" sz="60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Push Notifications </a:t>
            </a:r>
          </a:p>
          <a:p>
            <a:pPr lvl="0" defTabSz="914099" fontAlgn="base">
              <a:spcBef>
                <a:spcPct val="0"/>
              </a:spcBef>
              <a:spcAft>
                <a:spcPct val="0"/>
              </a:spcAft>
            </a:pPr>
            <a:endParaRPr lang="en-US" sz="40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a:p>
            <a:pPr lvl="0" algn="r" defTabSz="914099" fontAlgn="base">
              <a:spcBef>
                <a:spcPct val="0"/>
              </a:spcBef>
              <a:spcAft>
                <a:spcPct val="0"/>
              </a:spcAft>
            </a:pPr>
            <a:r>
              <a:rPr lang="en-US" sz="3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Made easy with the VS 2013 Wizard</a:t>
            </a:r>
          </a:p>
          <a:p>
            <a:pPr lvl="0" defTabSz="914099" fontAlgn="base">
              <a:spcBef>
                <a:spcPct val="0"/>
              </a:spcBef>
              <a:spcAft>
                <a:spcPct val="0"/>
              </a:spcAft>
            </a:pP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00480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Auth</a:t>
            </a:r>
            <a:r>
              <a:rPr lang="en-US" dirty="0" smtClean="0"/>
              <a:t>*</a:t>
            </a:r>
            <a:endParaRPr lang="en-US" dirty="0"/>
          </a:p>
        </p:txBody>
      </p:sp>
      <p:sp>
        <p:nvSpPr>
          <p:cNvPr id="3" name="Text Placeholder 2"/>
          <p:cNvSpPr>
            <a:spLocks noGrp="1"/>
          </p:cNvSpPr>
          <p:nvPr>
            <p:ph type="body" sz="quarter" idx="10"/>
          </p:nvPr>
        </p:nvSpPr>
        <p:spPr/>
        <p:txBody>
          <a:bodyPr/>
          <a:lstStyle/>
          <a:p>
            <a:pPr defTabSz="914159"/>
            <a:r>
              <a:rPr lang="en-US" sz="3600" spc="-71" dirty="0">
                <a:gradFill>
                  <a:gsLst>
                    <a:gs pos="2917">
                      <a:srgbClr val="292929"/>
                    </a:gs>
                    <a:gs pos="30000">
                      <a:srgbClr val="292929"/>
                    </a:gs>
                  </a:gsLst>
                  <a:lin ang="5400000" scaled="0"/>
                </a:gradFill>
              </a:rPr>
              <a:t>Authenticate against Microsoft Account, Twitter, Facebook, Google</a:t>
            </a:r>
          </a:p>
          <a:p>
            <a:pPr defTabSz="914159"/>
            <a:r>
              <a:rPr lang="en-US" sz="3600" spc="-71" dirty="0">
                <a:gradFill>
                  <a:gsLst>
                    <a:gs pos="2917">
                      <a:srgbClr val="292929"/>
                    </a:gs>
                    <a:gs pos="30000">
                      <a:srgbClr val="292929"/>
                    </a:gs>
                  </a:gsLst>
                  <a:lin ang="5400000" scaled="0"/>
                </a:gradFill>
              </a:rPr>
              <a:t>Table level permissions for each CRUD operation</a:t>
            </a:r>
          </a:p>
          <a:p>
            <a:pPr defTabSz="914159"/>
            <a:r>
              <a:rPr lang="en-US" sz="2800" spc="-71" dirty="0">
                <a:gradFill>
                  <a:gsLst>
                    <a:gs pos="2917">
                      <a:srgbClr val="292929"/>
                    </a:gs>
                    <a:gs pos="30000">
                      <a:srgbClr val="292929"/>
                    </a:gs>
                  </a:gsLst>
                  <a:lin ang="5400000" scaled="0"/>
                </a:gradFill>
              </a:rPr>
              <a:t>	Everyone</a:t>
            </a:r>
          </a:p>
          <a:p>
            <a:pPr defTabSz="914159"/>
            <a:r>
              <a:rPr lang="en-US" sz="2800" spc="-71" dirty="0">
                <a:gradFill>
                  <a:gsLst>
                    <a:gs pos="2917">
                      <a:srgbClr val="292929"/>
                    </a:gs>
                    <a:gs pos="30000">
                      <a:srgbClr val="292929"/>
                    </a:gs>
                  </a:gsLst>
                  <a:lin ang="5400000" scaled="0"/>
                </a:gradFill>
              </a:rPr>
              <a:t>	Anyone with the Application Key</a:t>
            </a:r>
          </a:p>
          <a:p>
            <a:pPr defTabSz="914159"/>
            <a:r>
              <a:rPr lang="en-US" sz="2800" spc="-71" dirty="0">
                <a:gradFill>
                  <a:gsLst>
                    <a:gs pos="2917">
                      <a:srgbClr val="292929"/>
                    </a:gs>
                    <a:gs pos="30000">
                      <a:srgbClr val="292929"/>
                    </a:gs>
                  </a:gsLst>
                  <a:lin ang="5400000" scaled="0"/>
                </a:gradFill>
              </a:rPr>
              <a:t>	Only Authenticated Users</a:t>
            </a:r>
          </a:p>
          <a:p>
            <a:pPr defTabSz="914159"/>
            <a:r>
              <a:rPr lang="en-US" sz="2800" spc="-71" dirty="0">
                <a:gradFill>
                  <a:gsLst>
                    <a:gs pos="2917">
                      <a:srgbClr val="292929"/>
                    </a:gs>
                    <a:gs pos="30000">
                      <a:srgbClr val="292929"/>
                    </a:gs>
                  </a:gsLst>
                  <a:lin ang="5400000" scaled="0"/>
                </a:gradFill>
              </a:rPr>
              <a:t>	Only Scripts and Admins</a:t>
            </a:r>
          </a:p>
          <a:p>
            <a:pPr defTabSz="914159"/>
            <a:r>
              <a:rPr lang="en-US" sz="3600" spc="-71" dirty="0">
                <a:gradFill>
                  <a:gsLst>
                    <a:gs pos="2917">
                      <a:srgbClr val="292929"/>
                    </a:gs>
                    <a:gs pos="30000">
                      <a:srgbClr val="292929"/>
                    </a:gs>
                  </a:gsLst>
                  <a:lin ang="5400000" scaled="0"/>
                </a:gradFill>
              </a:rPr>
              <a:t>More granular control with server side scripts</a:t>
            </a:r>
          </a:p>
          <a:p>
            <a:pPr defTabSz="914159"/>
            <a:r>
              <a:rPr lang="en-US" sz="3600" spc="-71" dirty="0">
                <a:gradFill>
                  <a:gsLst>
                    <a:gs pos="2917">
                      <a:srgbClr val="292929"/>
                    </a:gs>
                    <a:gs pos="30000">
                      <a:srgbClr val="292929"/>
                    </a:gs>
                  </a:gsLst>
                  <a:lin ang="5400000" scaled="0"/>
                </a:gradFill>
              </a:rPr>
              <a:t>	</a:t>
            </a:r>
            <a:r>
              <a:rPr lang="en-US" sz="2800" spc="-71" dirty="0" err="1">
                <a:gradFill>
                  <a:gsLst>
                    <a:gs pos="2917">
                      <a:srgbClr val="292929"/>
                    </a:gs>
                    <a:gs pos="30000">
                      <a:srgbClr val="292929"/>
                    </a:gs>
                  </a:gsLst>
                  <a:lin ang="5400000" scaled="0"/>
                </a:gradFill>
              </a:rPr>
              <a:t>user.level</a:t>
            </a:r>
            <a:r>
              <a:rPr lang="en-US" sz="2800" spc="-71" dirty="0">
                <a:gradFill>
                  <a:gsLst>
                    <a:gs pos="2917">
                      <a:srgbClr val="292929"/>
                    </a:gs>
                    <a:gs pos="30000">
                      <a:srgbClr val="292929"/>
                    </a:gs>
                  </a:gsLst>
                  <a:lin ang="5400000" scaled="0"/>
                </a:gradFill>
              </a:rPr>
              <a:t>: {admin, authenticated, anonymous}</a:t>
            </a:r>
          </a:p>
          <a:p>
            <a:pPr defTabSz="914159"/>
            <a:r>
              <a:rPr lang="en-US" sz="2800" spc="-71" dirty="0">
                <a:gradFill>
                  <a:gsLst>
                    <a:gs pos="2917">
                      <a:srgbClr val="292929"/>
                    </a:gs>
                    <a:gs pos="30000">
                      <a:srgbClr val="292929"/>
                    </a:gs>
                  </a:gsLst>
                  <a:lin ang="5400000" scaled="0"/>
                </a:gradFill>
              </a:rPr>
              <a:t>	</a:t>
            </a:r>
            <a:r>
              <a:rPr lang="en-US" sz="2800" spc="-71" dirty="0" err="1">
                <a:gradFill>
                  <a:gsLst>
                    <a:gs pos="2917">
                      <a:srgbClr val="292929"/>
                    </a:gs>
                    <a:gs pos="30000">
                      <a:srgbClr val="292929"/>
                    </a:gs>
                  </a:gsLst>
                  <a:lin ang="5400000" scaled="0"/>
                </a:gradFill>
              </a:rPr>
              <a:t>user.userId</a:t>
            </a:r>
            <a:r>
              <a:rPr lang="en-US" sz="2800" spc="-71" dirty="0">
                <a:gradFill>
                  <a:gsLst>
                    <a:gs pos="2917">
                      <a:srgbClr val="292929"/>
                    </a:gs>
                    <a:gs pos="30000">
                      <a:srgbClr val="292929"/>
                    </a:gs>
                  </a:gsLst>
                  <a:lin ang="5400000" scaled="0"/>
                </a:gradFill>
              </a:rPr>
              <a:t>: id or undefined if not authenticated</a:t>
            </a:r>
          </a:p>
          <a:p>
            <a:endParaRPr lang="en-US" dirty="0"/>
          </a:p>
        </p:txBody>
      </p:sp>
    </p:spTree>
    <p:extLst>
      <p:ext uri="{BB962C8B-B14F-4D97-AF65-F5344CB8AC3E}">
        <p14:creationId xmlns:p14="http://schemas.microsoft.com/office/powerpoint/2010/main" val="211742258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User object</a:t>
            </a:r>
            <a:endParaRPr lang="en-US" dirty="0"/>
          </a:p>
        </p:txBody>
      </p:sp>
      <p:sp>
        <p:nvSpPr>
          <p:cNvPr id="3" name="Text Placeholder 2"/>
          <p:cNvSpPr>
            <a:spLocks noGrp="1"/>
          </p:cNvSpPr>
          <p:nvPr>
            <p:ph type="body" sz="quarter" idx="10"/>
          </p:nvPr>
        </p:nvSpPr>
        <p:spPr>
          <a:xfrm>
            <a:off x="519112" y="1370525"/>
            <a:ext cx="11149013" cy="5406095"/>
          </a:xfrm>
        </p:spPr>
        <p:txBody>
          <a:bodyPr/>
          <a:lstStyle/>
          <a:p>
            <a:r>
              <a:rPr lang="en-US" dirty="0" err="1" smtClean="0"/>
              <a:t>User.level</a:t>
            </a:r>
            <a:endParaRPr lang="en-US" dirty="0" smtClean="0"/>
          </a:p>
          <a:p>
            <a:pPr lvl="2" indent="0">
              <a:buNone/>
            </a:pPr>
            <a:r>
              <a:rPr lang="en-US" sz="2800" dirty="0"/>
              <a:t>Anonymous</a:t>
            </a:r>
          </a:p>
          <a:p>
            <a:pPr lvl="2" indent="0">
              <a:buNone/>
            </a:pPr>
            <a:r>
              <a:rPr lang="en-US" sz="2800" dirty="0" smtClean="0"/>
              <a:t>Authenticated</a:t>
            </a:r>
          </a:p>
          <a:p>
            <a:pPr lvl="2" indent="0">
              <a:buNone/>
            </a:pPr>
            <a:r>
              <a:rPr lang="en-US" sz="2800" dirty="0" smtClean="0"/>
              <a:t>Admin</a:t>
            </a:r>
          </a:p>
          <a:p>
            <a:r>
              <a:rPr lang="en-US" dirty="0" err="1" smtClean="0"/>
              <a:t>User.userId</a:t>
            </a:r>
            <a:endParaRPr lang="en-US" dirty="0" smtClean="0"/>
          </a:p>
          <a:p>
            <a:pPr lvl="2" indent="0">
              <a:buNone/>
            </a:pPr>
            <a:r>
              <a:rPr lang="en-US" sz="2800" dirty="0" err="1" smtClean="0"/>
              <a:t>Provider:id</a:t>
            </a:r>
            <a:r>
              <a:rPr lang="en-US" sz="2800" dirty="0" smtClean="0"/>
              <a:t> or undefined</a:t>
            </a:r>
          </a:p>
          <a:p>
            <a:r>
              <a:rPr lang="en-US" dirty="0" err="1" smtClean="0"/>
              <a:t>User.getIdentities</a:t>
            </a:r>
            <a:r>
              <a:rPr lang="en-US" dirty="0" smtClean="0"/>
              <a:t>()</a:t>
            </a:r>
          </a:p>
          <a:p>
            <a:pPr lvl="2" indent="0">
              <a:buNone/>
            </a:pPr>
            <a:r>
              <a:rPr lang="en-US" sz="2800" dirty="0" err="1" smtClean="0"/>
              <a:t>UserId</a:t>
            </a:r>
            <a:endParaRPr lang="en-US" sz="2800" dirty="0" smtClean="0"/>
          </a:p>
          <a:p>
            <a:pPr lvl="2" indent="0">
              <a:buNone/>
            </a:pPr>
            <a:r>
              <a:rPr lang="en-US" sz="2800" dirty="0" smtClean="0"/>
              <a:t>Provider Access Token / Secret</a:t>
            </a:r>
          </a:p>
          <a:p>
            <a:pPr marL="574675" indent="-571500">
              <a:buFont typeface="Arial"/>
              <a:buChar char="•"/>
            </a:pPr>
            <a:endParaRPr lang="en-US" dirty="0"/>
          </a:p>
        </p:txBody>
      </p:sp>
    </p:spTree>
    <p:extLst>
      <p:ext uri="{BB962C8B-B14F-4D97-AF65-F5344CB8AC3E}">
        <p14:creationId xmlns:p14="http://schemas.microsoft.com/office/powerpoint/2010/main" val="349419898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38569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Adding Authentication</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26558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More on </a:t>
            </a:r>
            <a:r>
              <a:rPr lang="en-US" dirty="0"/>
              <a:t>s</a:t>
            </a:r>
            <a:r>
              <a:rPr lang="en-US" dirty="0" smtClean="0"/>
              <a:t>cript options: Custom API</a:t>
            </a:r>
            <a:endParaRPr lang="en-US" dirty="0"/>
          </a:p>
        </p:txBody>
      </p:sp>
      <p:sp>
        <p:nvSpPr>
          <p:cNvPr id="3" name="Text Placeholder 2"/>
          <p:cNvSpPr>
            <a:spLocks noGrp="1"/>
          </p:cNvSpPr>
          <p:nvPr>
            <p:ph type="body" sz="quarter" idx="10"/>
          </p:nvPr>
        </p:nvSpPr>
        <p:spPr>
          <a:xfrm>
            <a:off x="519112" y="1370525"/>
            <a:ext cx="11149013" cy="4950074"/>
          </a:xfrm>
        </p:spPr>
        <p:txBody>
          <a:bodyPr/>
          <a:lstStyle/>
          <a:p>
            <a:r>
              <a:rPr lang="en-US" dirty="0" smtClean="0"/>
              <a:t>Non-table based scripts</a:t>
            </a:r>
          </a:p>
          <a:p>
            <a:r>
              <a:rPr lang="en-US" dirty="0" smtClean="0"/>
              <a:t>Accessible from</a:t>
            </a:r>
          </a:p>
          <a:p>
            <a:pPr lvl="2" indent="0">
              <a:buNone/>
            </a:pPr>
            <a:r>
              <a:rPr lang="en-US" dirty="0" smtClean="0">
                <a:solidFill>
                  <a:srgbClr val="292929"/>
                </a:solidFill>
              </a:rPr>
              <a:t>Get</a:t>
            </a:r>
          </a:p>
          <a:p>
            <a:pPr lvl="2" indent="0">
              <a:buNone/>
            </a:pPr>
            <a:r>
              <a:rPr lang="en-US" dirty="0" smtClean="0">
                <a:solidFill>
                  <a:srgbClr val="292929"/>
                </a:solidFill>
              </a:rPr>
              <a:t>Post</a:t>
            </a:r>
          </a:p>
          <a:p>
            <a:pPr lvl="2" indent="0">
              <a:buNone/>
            </a:pPr>
            <a:r>
              <a:rPr lang="en-US" dirty="0" smtClean="0">
                <a:solidFill>
                  <a:srgbClr val="292929"/>
                </a:solidFill>
              </a:rPr>
              <a:t>Put</a:t>
            </a:r>
          </a:p>
          <a:p>
            <a:pPr lvl="2" indent="0">
              <a:buNone/>
            </a:pPr>
            <a:r>
              <a:rPr lang="en-US" dirty="0" smtClean="0">
                <a:solidFill>
                  <a:srgbClr val="292929"/>
                </a:solidFill>
              </a:rPr>
              <a:t>Patch</a:t>
            </a:r>
          </a:p>
          <a:p>
            <a:pPr lvl="2" indent="0">
              <a:buNone/>
            </a:pPr>
            <a:r>
              <a:rPr lang="en-US" dirty="0" smtClean="0">
                <a:solidFill>
                  <a:srgbClr val="292929"/>
                </a:solidFill>
              </a:rPr>
              <a:t>Delete</a:t>
            </a:r>
          </a:p>
          <a:p>
            <a:r>
              <a:rPr lang="en-US" dirty="0" smtClean="0"/>
              <a:t>Same permissions as tables</a:t>
            </a:r>
            <a:endParaRPr lang="en-US" dirty="0"/>
          </a:p>
        </p:txBody>
      </p:sp>
    </p:spTree>
    <p:extLst>
      <p:ext uri="{BB962C8B-B14F-4D97-AF65-F5344CB8AC3E}">
        <p14:creationId xmlns:p14="http://schemas.microsoft.com/office/powerpoint/2010/main" val="71882832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47897"/>
          </a:xfrm>
        </p:spPr>
        <p:txBody>
          <a:bodyPr/>
          <a:lstStyle/>
          <a:p>
            <a:r>
              <a:rPr lang="en-US" dirty="0" smtClean="0"/>
              <a:t>More on script options: The Scheduler</a:t>
            </a:r>
            <a:endParaRPr lang="en-US" dirty="0"/>
          </a:p>
        </p:txBody>
      </p:sp>
      <p:sp>
        <p:nvSpPr>
          <p:cNvPr id="3" name="Text Placeholder 2"/>
          <p:cNvSpPr>
            <a:spLocks noGrp="1"/>
          </p:cNvSpPr>
          <p:nvPr>
            <p:ph type="body" sz="quarter" idx="10"/>
          </p:nvPr>
        </p:nvSpPr>
        <p:spPr>
          <a:xfrm>
            <a:off x="519112" y="1370525"/>
            <a:ext cx="11149013" cy="3126497"/>
          </a:xfrm>
        </p:spPr>
        <p:txBody>
          <a:bodyPr/>
          <a:lstStyle/>
          <a:p>
            <a:r>
              <a:rPr lang="en-US" dirty="0" smtClean="0"/>
              <a:t>	Execute scripts on a schedule</a:t>
            </a:r>
          </a:p>
          <a:p>
            <a:r>
              <a:rPr lang="en-US" dirty="0" smtClean="0"/>
              <a:t>	Execute scripts on demand</a:t>
            </a:r>
          </a:p>
          <a:p>
            <a:r>
              <a:rPr lang="en-US" dirty="0" smtClean="0"/>
              <a:t>	Frequency and length of execution based off of service level</a:t>
            </a:r>
          </a:p>
          <a:p>
            <a:r>
              <a:rPr lang="en-US" dirty="0" smtClean="0"/>
              <a:t>	Ideal for backend data processing</a:t>
            </a:r>
            <a:endParaRPr lang="en-US" dirty="0"/>
          </a:p>
        </p:txBody>
      </p:sp>
    </p:spTree>
    <p:extLst>
      <p:ext uri="{BB962C8B-B14F-4D97-AF65-F5344CB8AC3E}">
        <p14:creationId xmlns:p14="http://schemas.microsoft.com/office/powerpoint/2010/main" val="227185891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29588" y="479685"/>
            <a:ext cx="10724374" cy="4778231"/>
          </a:xfrm>
        </p:spPr>
        <p:txBody>
          <a:bodyPr/>
          <a:lstStyle/>
          <a:p>
            <a:r>
              <a:rPr lang="en-US" dirty="0" smtClean="0"/>
              <a:t>Presenter Note:  The latest version of this slide deck can </a:t>
            </a:r>
            <a:r>
              <a:rPr lang="en-US" dirty="0"/>
              <a:t>be found at </a:t>
            </a:r>
            <a:endParaRPr lang="en-US" dirty="0" smtClean="0"/>
          </a:p>
          <a:p>
            <a:r>
              <a:rPr lang="en-US" dirty="0" smtClean="0"/>
              <a:t>https</a:t>
            </a:r>
            <a:r>
              <a:rPr lang="en-US" dirty="0"/>
              <a:t>://</a:t>
            </a:r>
            <a:r>
              <a:rPr lang="en-US" dirty="0" smtClean="0"/>
              <a:t>github.com/WindowsAzure-TrainingKit/Presentation-Windows8AndWindowsAzureMobileServices </a:t>
            </a:r>
          </a:p>
          <a:p>
            <a:endParaRPr lang="en-US" dirty="0"/>
          </a:p>
          <a:p>
            <a:r>
              <a:rPr lang="en-US" dirty="0" smtClean="0"/>
              <a:t>Presenter Notes are on each slide and provide links to Demo videos and Demo scripts</a:t>
            </a:r>
            <a:endParaRPr lang="en-US" dirty="0"/>
          </a:p>
        </p:txBody>
      </p:sp>
    </p:spTree>
    <p:extLst>
      <p:ext uri="{BB962C8B-B14F-4D97-AF65-F5344CB8AC3E}">
        <p14:creationId xmlns:p14="http://schemas.microsoft.com/office/powerpoint/2010/main" val="144049583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6043642" cy="1569660"/>
          </a:xfrm>
          <a:prstGeom prst="rect">
            <a:avLst/>
          </a:prstGeom>
        </p:spPr>
        <p:txBody>
          <a:bodyPr wrap="none">
            <a:spAutoFit/>
          </a:bodyPr>
          <a:lstStyle/>
          <a:p>
            <a:pPr defTabSz="914099" fontAlgn="base">
              <a:spcBef>
                <a:spcPct val="0"/>
              </a:spcBef>
              <a:spcAft>
                <a:spcPct val="0"/>
              </a:spcAft>
            </a:pPr>
            <a:r>
              <a:rPr lang="en-US" sz="48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Custom API, Scheduler</a:t>
            </a:r>
          </a:p>
          <a:p>
            <a:pPr lvl="0" defTabSz="914099" fontAlgn="base">
              <a:spcBef>
                <a:spcPct val="0"/>
              </a:spcBef>
              <a:spcAft>
                <a:spcPct val="0"/>
              </a:spcAft>
            </a:pPr>
            <a:endParaRPr lang="en-US" sz="48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77029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Diagnostics, Logging, Scale</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API Calls, Devices, Data Out</a:t>
            </a:r>
          </a:p>
        </p:txBody>
      </p:sp>
      <p:sp>
        <p:nvSpPr>
          <p:cNvPr id="5" name="Rectangle 4"/>
          <p:cNvSpPr/>
          <p:nvPr/>
        </p:nvSpPr>
        <p:spPr bwMode="auto">
          <a:xfrm>
            <a:off x="635000" y="3561095"/>
            <a:ext cx="553720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Console logging from Scripts</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service based off of API Calls</a:t>
            </a:r>
          </a:p>
        </p:txBody>
      </p:sp>
      <p:sp>
        <p:nvSpPr>
          <p:cNvPr id="7" name="Rectangle 6"/>
          <p:cNvSpPr/>
          <p:nvPr/>
        </p:nvSpPr>
        <p:spPr bwMode="auto">
          <a:xfrm>
            <a:off x="62992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SQL DB / Server</a:t>
            </a:r>
          </a:p>
        </p:txBody>
      </p:sp>
    </p:spTree>
    <p:extLst>
      <p:ext uri="{BB962C8B-B14F-4D97-AF65-F5344CB8AC3E}">
        <p14:creationId xmlns:p14="http://schemas.microsoft.com/office/powerpoint/2010/main" val="17895034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Service Scale</a:t>
            </a:r>
            <a:endParaRPr lang="en-US" dirty="0"/>
          </a:p>
        </p:txBody>
      </p:sp>
      <p:sp>
        <p:nvSpPr>
          <p:cNvPr id="3" name="Text Placeholder 2"/>
          <p:cNvSpPr>
            <a:spLocks noGrp="1"/>
          </p:cNvSpPr>
          <p:nvPr>
            <p:ph type="body" sz="quarter" idx="10"/>
          </p:nvPr>
        </p:nvSpPr>
        <p:spPr>
          <a:xfrm>
            <a:off x="519112" y="1370525"/>
            <a:ext cx="11149013" cy="5184497"/>
          </a:xfrm>
        </p:spPr>
        <p:txBody>
          <a:bodyPr/>
          <a:lstStyle/>
          <a:p>
            <a:r>
              <a:rPr lang="en-US" dirty="0" smtClean="0"/>
              <a:t>Free</a:t>
            </a:r>
          </a:p>
          <a:p>
            <a:pPr lvl="2"/>
            <a:r>
              <a:rPr lang="en-US" dirty="0" smtClean="0">
                <a:solidFill>
                  <a:srgbClr val="292929"/>
                </a:solidFill>
              </a:rPr>
              <a:t>500K API calls per subscription per month</a:t>
            </a:r>
          </a:p>
          <a:p>
            <a:endParaRPr lang="en-US" dirty="0"/>
          </a:p>
          <a:p>
            <a:r>
              <a:rPr lang="en-US" dirty="0" smtClean="0"/>
              <a:t>Standard</a:t>
            </a:r>
          </a:p>
          <a:p>
            <a:pPr lvl="2"/>
            <a:r>
              <a:rPr lang="en-US" dirty="0" smtClean="0">
                <a:solidFill>
                  <a:srgbClr val="292929"/>
                </a:solidFill>
              </a:rPr>
              <a:t>1.5M API calls per unit per month</a:t>
            </a:r>
          </a:p>
          <a:p>
            <a:endParaRPr lang="en-US" dirty="0"/>
          </a:p>
          <a:p>
            <a:r>
              <a:rPr lang="en-US" dirty="0" smtClean="0"/>
              <a:t>Premium</a:t>
            </a:r>
          </a:p>
          <a:p>
            <a:pPr lvl="2"/>
            <a:r>
              <a:rPr lang="en-US" dirty="0" smtClean="0">
                <a:solidFill>
                  <a:srgbClr val="292929"/>
                </a:solidFill>
              </a:rPr>
              <a:t>15M API calls per unit per month</a:t>
            </a:r>
            <a:endParaRPr lang="en-US" dirty="0">
              <a:solidFill>
                <a:srgbClr val="292929"/>
              </a:solidFill>
            </a:endParaRPr>
          </a:p>
        </p:txBody>
      </p:sp>
    </p:spTree>
    <p:extLst>
      <p:ext uri="{BB962C8B-B14F-4D97-AF65-F5344CB8AC3E}">
        <p14:creationId xmlns:p14="http://schemas.microsoft.com/office/powerpoint/2010/main" val="284433873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730651" cy="923330"/>
          </a:xfrm>
          <a:prstGeom prst="rect">
            <a:avLst/>
          </a:prstGeom>
        </p:spPr>
        <p:txBody>
          <a:bodyPr wrap="none">
            <a:spAutoFit/>
          </a:bodyPr>
          <a:lstStyle/>
          <a:p>
            <a:pPr lvl="0" defTabSz="914099" fontAlgn="base">
              <a:spcBef>
                <a:spcPct val="0"/>
              </a:spcBef>
              <a:spcAft>
                <a:spcPct val="0"/>
              </a:spcAft>
            </a:pPr>
            <a:r>
              <a:rPr lang="en-US" sz="54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Diagnostics, Logging, Scale</a:t>
            </a:r>
            <a:endParaRPr lang="en-US" sz="54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66036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Mobile Services Tiers</a:t>
            </a:r>
            <a:endParaRPr lang="en-US" dirty="0"/>
          </a:p>
        </p:txBody>
      </p:sp>
      <p:sp>
        <p:nvSpPr>
          <p:cNvPr id="8" name="Rectangle 7"/>
          <p:cNvSpPr/>
          <p:nvPr/>
        </p:nvSpPr>
        <p:spPr bwMode="auto">
          <a:xfrm>
            <a:off x="591496" y="1522174"/>
            <a:ext cx="6727714" cy="912581"/>
          </a:xfrm>
          <a:prstGeom prst="rect">
            <a:avLst/>
          </a:prstGeom>
          <a:solidFill>
            <a:schemeClr val="accent6"/>
          </a:solidFill>
          <a:ln w="9525" cap="flat" cmpd="sng" algn="ctr">
            <a:noFill/>
            <a:prstDash val="solid"/>
            <a:headEnd type="none" w="med" len="med"/>
            <a:tailEnd type="none" w="med" len="med"/>
          </a:ln>
          <a:effectLst/>
        </p:spPr>
        <p:txBody>
          <a:bodyPr vert="horz" wrap="square" lIns="186556" tIns="93278" rIns="93278" bIns="93278" numCol="1" rtlCol="0" anchor="b" anchorCtr="0" compatLnSpc="1">
            <a:prstTxWarp prst="textNoShape">
              <a:avLst/>
            </a:prstTxWarp>
          </a:bodyPr>
          <a:lstStyle/>
          <a:p>
            <a:pPr defTabSz="932779">
              <a:lnSpc>
                <a:spcPct val="90000"/>
              </a:lnSpc>
              <a:buSzPct val="90000"/>
              <a:defRPr/>
            </a:pPr>
            <a:r>
              <a:rPr lang="en-US" sz="3000" kern="0" dirty="0" smtClean="0">
                <a:gradFill>
                  <a:gsLst>
                    <a:gs pos="85000">
                      <a:srgbClr val="FFFFFF"/>
                    </a:gs>
                    <a:gs pos="0">
                      <a:srgbClr val="FFFFFF"/>
                    </a:gs>
                  </a:gsLst>
                  <a:lin ang="5400000" scaled="0"/>
                </a:gradFill>
                <a:latin typeface="Segoe UI Light" pitchFamily="34" charset="0"/>
              </a:rPr>
              <a:t>usage &amp; </a:t>
            </a:r>
            <a:r>
              <a:rPr lang="en-US" sz="3000" kern="0" dirty="0">
                <a:gradFill>
                  <a:gsLst>
                    <a:gs pos="85000">
                      <a:srgbClr val="FFFFFF"/>
                    </a:gs>
                    <a:gs pos="0">
                      <a:srgbClr val="FFFFFF"/>
                    </a:gs>
                  </a:gsLst>
                  <a:lin ang="5400000" scaled="0"/>
                </a:gradFill>
                <a:latin typeface="Segoe UI Light" pitchFamily="34" charset="0"/>
              </a:rPr>
              <a:t/>
            </a:r>
            <a:br>
              <a:rPr lang="en-US" sz="3000" kern="0" dirty="0">
                <a:gradFill>
                  <a:gsLst>
                    <a:gs pos="85000">
                      <a:srgbClr val="FFFFFF"/>
                    </a:gs>
                    <a:gs pos="0">
                      <a:srgbClr val="FFFFFF"/>
                    </a:gs>
                  </a:gsLst>
                  <a:lin ang="5400000" scaled="0"/>
                </a:gradFill>
                <a:latin typeface="Segoe UI Light" pitchFamily="34" charset="0"/>
              </a:rPr>
            </a:br>
            <a:r>
              <a:rPr lang="en-US" sz="3000" kern="0" dirty="0">
                <a:gradFill>
                  <a:gsLst>
                    <a:gs pos="85000">
                      <a:srgbClr val="FFFFFF"/>
                    </a:gs>
                    <a:gs pos="0">
                      <a:srgbClr val="FFFFFF"/>
                    </a:gs>
                  </a:gsLst>
                  <a:lin ang="5400000" scaled="0"/>
                </a:gradFill>
                <a:latin typeface="Segoe UI Light" pitchFamily="34" charset="0"/>
              </a:rPr>
              <a:t>licensing</a:t>
            </a:r>
          </a:p>
        </p:txBody>
      </p:sp>
      <p:sp>
        <p:nvSpPr>
          <p:cNvPr id="9" name="TextBox 8"/>
          <p:cNvSpPr txBox="1"/>
          <p:nvPr/>
        </p:nvSpPr>
        <p:spPr>
          <a:xfrm>
            <a:off x="6244958" y="1597072"/>
            <a:ext cx="378734" cy="775853"/>
          </a:xfrm>
          <a:prstGeom prst="rect">
            <a:avLst/>
          </a:prstGeom>
          <a:noFill/>
        </p:spPr>
        <p:txBody>
          <a:bodyPr wrap="square" lIns="0" tIns="0" rIns="0" bIns="0" rtlCol="0">
            <a:spAutoFit/>
          </a:bodyPr>
          <a:lstStyle/>
          <a:p>
            <a:pPr algn="ctr">
              <a:lnSpc>
                <a:spcPct val="90000"/>
              </a:lnSpc>
              <a:spcBef>
                <a:spcPct val="20000"/>
              </a:spcBef>
              <a:buSzPct val="80000"/>
            </a:pPr>
            <a:r>
              <a:rPr lang="en-US" sz="5500" dirty="0">
                <a:solidFill>
                  <a:schemeClr val="bg1">
                    <a:alpha val="99000"/>
                  </a:schemeClr>
                </a:solidFill>
                <a:latin typeface="Segoe UI Semibold" pitchFamily="34" charset="0"/>
              </a:rPr>
              <a:t>$</a:t>
            </a:r>
          </a:p>
        </p:txBody>
      </p:sp>
      <p:sp>
        <p:nvSpPr>
          <p:cNvPr id="10" name="Rectangle 9"/>
          <p:cNvSpPr/>
          <p:nvPr/>
        </p:nvSpPr>
        <p:spPr bwMode="auto">
          <a:xfrm>
            <a:off x="7864140" y="1517503"/>
            <a:ext cx="4114754" cy="912581"/>
          </a:xfrm>
          <a:prstGeom prst="rect">
            <a:avLst/>
          </a:prstGeom>
          <a:solidFill>
            <a:schemeClr val="accent6"/>
          </a:solidFill>
          <a:ln w="9525" cap="flat" cmpd="sng" algn="ctr">
            <a:noFill/>
            <a:prstDash val="solid"/>
            <a:headEnd type="none" w="med" len="med"/>
            <a:tailEnd type="none" w="med" len="med"/>
          </a:ln>
          <a:effectLst/>
        </p:spPr>
        <p:txBody>
          <a:bodyPr vert="horz" wrap="square" lIns="186556" tIns="93278" rIns="93278" bIns="93278" numCol="1" rtlCol="0" anchor="b" anchorCtr="0" compatLnSpc="1">
            <a:prstTxWarp prst="textNoShape">
              <a:avLst/>
            </a:prstTxWarp>
          </a:bodyPr>
          <a:lstStyle/>
          <a:p>
            <a:pPr defTabSz="932779">
              <a:lnSpc>
                <a:spcPct val="90000"/>
              </a:lnSpc>
              <a:buSzPct val="90000"/>
              <a:defRPr/>
            </a:pPr>
            <a:r>
              <a:rPr lang="en-US" sz="3000" kern="0" dirty="0">
                <a:gradFill>
                  <a:gsLst>
                    <a:gs pos="85000">
                      <a:srgbClr val="FFFFFF"/>
                    </a:gs>
                    <a:gs pos="0">
                      <a:srgbClr val="FFFFFF"/>
                    </a:gs>
                  </a:gsLst>
                  <a:lin ang="5400000" scaled="0"/>
                </a:gradFill>
                <a:latin typeface="Segoe UI Light" pitchFamily="34" charset="0"/>
              </a:rPr>
              <a:t>service level agreements</a:t>
            </a:r>
          </a:p>
        </p:txBody>
      </p:sp>
      <p:grpSp>
        <p:nvGrpSpPr>
          <p:cNvPr id="11" name="Group 10"/>
          <p:cNvGrpSpPr/>
          <p:nvPr/>
        </p:nvGrpSpPr>
        <p:grpSpPr bwMode="black">
          <a:xfrm>
            <a:off x="10657203" y="1829528"/>
            <a:ext cx="660711" cy="402185"/>
            <a:chOff x="10387012" y="4179358"/>
            <a:chExt cx="974726" cy="593725"/>
          </a:xfrm>
          <a:solidFill>
            <a:srgbClr val="FFFFFF"/>
          </a:solidFill>
        </p:grpSpPr>
        <p:sp>
          <p:nvSpPr>
            <p:cNvPr id="12" name="Freeform 11"/>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3" name="Freeform 12"/>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13"/>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14"/>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15"/>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
        <p:nvSpPr>
          <p:cNvPr id="17" name="Content Placeholder 4"/>
          <p:cNvSpPr txBox="1">
            <a:spLocks/>
          </p:cNvSpPr>
          <p:nvPr/>
        </p:nvSpPr>
        <p:spPr>
          <a:xfrm>
            <a:off x="7864139" y="2783133"/>
            <a:ext cx="4114755" cy="553998"/>
          </a:xfrm>
          <a:prstGeom prst="rect">
            <a:avLst/>
          </a:prstGeom>
        </p:spPr>
        <p:txBody>
          <a:bodyPr vert="horz" wrap="square" lIns="0" tIns="0" rIns="0" bIns="0" rtlCol="0">
            <a:spAutoFit/>
          </a:bodyPr>
          <a:lstStyle>
            <a:lvl1pPr indent="0">
              <a:lnSpc>
                <a:spcPct val="100000"/>
              </a:lnSpc>
              <a:spcBef>
                <a:spcPct val="20000"/>
              </a:spcBef>
              <a:spcAft>
                <a:spcPts val="1200"/>
              </a:spcAft>
              <a:buSzPct val="80000"/>
              <a:buFont typeface="Arial" pitchFamily="34" charset="0"/>
              <a:buNone/>
              <a:defRPr sz="2000">
                <a:solidFill>
                  <a:schemeClr val="tx2">
                    <a:alpha val="99000"/>
                  </a:schemeClr>
                </a:solidFill>
                <a:latin typeface="Segoe UI Light" pitchFamily="34" charset="0"/>
              </a:defRPr>
            </a:lvl1pPr>
            <a:lvl2pPr marL="855663" indent="-395288">
              <a:lnSpc>
                <a:spcPct val="90000"/>
              </a:lnSpc>
              <a:spcBef>
                <a:spcPct val="20000"/>
              </a:spcBef>
              <a:buSzPct val="80000"/>
              <a:buFont typeface="Arial" pitchFamily="34" charset="0"/>
              <a:buChar char="•"/>
              <a:defRPr sz="2800">
                <a:gradFill>
                  <a:gsLst>
                    <a:gs pos="0">
                      <a:srgbClr val="595959"/>
                    </a:gs>
                    <a:gs pos="86000">
                      <a:srgbClr val="595959"/>
                    </a:gs>
                  </a:gsLst>
                  <a:lin ang="5400000" scaled="0"/>
                </a:gradFill>
              </a:defRPr>
            </a:lvl2pPr>
            <a:lvl3pPr marL="1258888" indent="-403225">
              <a:lnSpc>
                <a:spcPct val="90000"/>
              </a:lnSpc>
              <a:spcBef>
                <a:spcPct val="20000"/>
              </a:spcBef>
              <a:buSzPct val="80000"/>
              <a:buFont typeface="Arial" pitchFamily="34" charset="0"/>
              <a:buChar char="•"/>
              <a:defRPr sz="2400">
                <a:gradFill>
                  <a:gsLst>
                    <a:gs pos="0">
                      <a:srgbClr val="595959"/>
                    </a:gs>
                    <a:gs pos="86000">
                      <a:srgbClr val="595959"/>
                    </a:gs>
                  </a:gsLst>
                  <a:lin ang="5400000" scaled="0"/>
                </a:gradFill>
              </a:defRPr>
            </a:lvl3pPr>
            <a:lvl4pPr marL="1604963" indent="-346075">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4pPr>
            <a:lvl5pPr marL="1941513" indent="-336550">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a:spcBef>
                <a:spcPts val="1836"/>
              </a:spcBef>
            </a:pPr>
            <a:r>
              <a:rPr lang="en-US" sz="1800" b="1" dirty="0" smtClean="0">
                <a:solidFill>
                  <a:srgbClr val="00BCF2"/>
                </a:solidFill>
                <a:latin typeface="+mn-lt"/>
              </a:rPr>
              <a:t>General </a:t>
            </a:r>
            <a:r>
              <a:rPr lang="en-US" sz="1800" b="1" dirty="0">
                <a:solidFill>
                  <a:srgbClr val="00BCF2"/>
                </a:solidFill>
                <a:latin typeface="+mn-lt"/>
              </a:rPr>
              <a:t>Availability</a:t>
            </a:r>
            <a:r>
              <a:rPr lang="en-US" sz="1800" dirty="0">
                <a:solidFill>
                  <a:srgbClr val="696969"/>
                </a:solidFill>
                <a:latin typeface="+mn-lt"/>
              </a:rPr>
              <a:t/>
            </a:r>
            <a:br>
              <a:rPr lang="en-US" sz="1800" dirty="0">
                <a:solidFill>
                  <a:srgbClr val="696969"/>
                </a:solidFill>
                <a:latin typeface="+mn-lt"/>
              </a:rPr>
            </a:br>
            <a:r>
              <a:rPr lang="en-US" sz="1800" dirty="0">
                <a:solidFill>
                  <a:srgbClr val="696969"/>
                </a:solidFill>
              </a:rPr>
              <a:t>99.9%</a:t>
            </a:r>
          </a:p>
        </p:txBody>
      </p:sp>
      <p:graphicFrame>
        <p:nvGraphicFramePr>
          <p:cNvPr id="18" name="Table 17"/>
          <p:cNvGraphicFramePr>
            <a:graphicFrameLocks noGrp="1"/>
          </p:cNvGraphicFramePr>
          <p:nvPr>
            <p:extLst>
              <p:ext uri="{D42A27DB-BD31-4B8C-83A1-F6EECF244321}">
                <p14:modId xmlns:p14="http://schemas.microsoft.com/office/powerpoint/2010/main" val="1610881470"/>
              </p:ext>
            </p:extLst>
          </p:nvPr>
        </p:nvGraphicFramePr>
        <p:xfrm>
          <a:off x="549019" y="2674311"/>
          <a:ext cx="6766485" cy="3428970"/>
        </p:xfrm>
        <a:graphic>
          <a:graphicData uri="http://schemas.openxmlformats.org/drawingml/2006/table">
            <a:tbl>
              <a:tblPr firstRow="1" bandRow="1">
                <a:tableStyleId>{5A111915-BE36-4E01-A7E5-04B1672EAD32}</a:tableStyleId>
              </a:tblPr>
              <a:tblGrid>
                <a:gridCol w="1188707"/>
                <a:gridCol w="2011658"/>
                <a:gridCol w="1737340"/>
                <a:gridCol w="1828780"/>
              </a:tblGrid>
              <a:tr h="563874">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Free</a:t>
                      </a:r>
                      <a:endParaRPr lang="en-US" sz="1600" dirty="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Standard</a:t>
                      </a:r>
                      <a:endParaRPr lang="en-US" sz="1600" dirty="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600" dirty="0" smtClean="0">
                          <a:solidFill>
                            <a:srgbClr val="FFFFFF"/>
                          </a:solidFill>
                        </a:rPr>
                        <a:t>Premium</a:t>
                      </a:r>
                      <a:endParaRPr lang="en-US" sz="1600" dirty="0">
                        <a:solidFill>
                          <a:srgbClr val="FFFF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533394">
                <a:tc>
                  <a:txBody>
                    <a:bodyPr/>
                    <a:lstStyle/>
                    <a:p>
                      <a:r>
                        <a:rPr lang="en-US" sz="1200" dirty="0" smtClean="0"/>
                        <a:t>Usage Restrictions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aseline="0" dirty="0" smtClean="0"/>
                        <a:t>Up to 10 services,</a:t>
                      </a:r>
                    </a:p>
                    <a:p>
                      <a:pPr algn="ctr"/>
                      <a:r>
                        <a:rPr lang="en-US" sz="1200" baseline="0" dirty="0" smtClean="0"/>
                        <a:t>Up to 500 Active Devices*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N/A</a:t>
                      </a:r>
                      <a:endParaRPr lang="en-US" sz="1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N/A</a:t>
                      </a:r>
                      <a:endParaRPr lang="en-US" sz="1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874">
                <a:tc>
                  <a:txBody>
                    <a:bodyPr/>
                    <a:lstStyle/>
                    <a:p>
                      <a:r>
                        <a:rPr lang="en-US" sz="1200" dirty="0" smtClean="0"/>
                        <a:t>API Calls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500K</a:t>
                      </a:r>
                      <a:r>
                        <a:rPr lang="en-US" sz="1200" b="1" baseline="0" dirty="0" smtClean="0"/>
                        <a:t> </a:t>
                      </a:r>
                    </a:p>
                    <a:p>
                      <a:pPr algn="ctr"/>
                      <a:r>
                        <a:rPr lang="en-US" sz="1200" baseline="0" dirty="0" smtClean="0"/>
                        <a:t>(per </a:t>
                      </a:r>
                      <a:r>
                        <a:rPr lang="en-US" sz="1200" dirty="0" smtClean="0"/>
                        <a:t>subscription)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1.5M</a:t>
                      </a:r>
                    </a:p>
                    <a:p>
                      <a:pPr algn="ctr"/>
                      <a:r>
                        <a:rPr lang="en-US" sz="1200" dirty="0" smtClean="0"/>
                        <a:t>(per unit)</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15M</a:t>
                      </a:r>
                    </a:p>
                    <a:p>
                      <a:pPr algn="ctr"/>
                      <a:r>
                        <a:rPr lang="en-US" sz="1200" dirty="0" smtClean="0"/>
                        <a:t>(per</a:t>
                      </a:r>
                      <a:r>
                        <a:rPr lang="en-US" sz="1200" baseline="0" dirty="0" smtClean="0"/>
                        <a:t> unit)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874">
                <a:tc>
                  <a:txBody>
                    <a:bodyPr/>
                    <a:lstStyle/>
                    <a:p>
                      <a:r>
                        <a:rPr lang="en-US" sz="1200" dirty="0" smtClean="0"/>
                        <a:t>Scale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N/A</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Up to 6 </a:t>
                      </a:r>
                    </a:p>
                    <a:p>
                      <a:pPr algn="ctr"/>
                      <a:r>
                        <a:rPr lang="en-US" sz="1200" b="1" dirty="0" smtClean="0"/>
                        <a:t>Standard</a:t>
                      </a:r>
                      <a:r>
                        <a:rPr lang="en-US" sz="1200" b="1" baseline="0" dirty="0" smtClean="0"/>
                        <a:t> units</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Up to 10 </a:t>
                      </a:r>
                    </a:p>
                    <a:p>
                      <a:pPr algn="ctr"/>
                      <a:r>
                        <a:rPr lang="en-US" sz="1200" b="1" dirty="0" smtClean="0"/>
                        <a:t>Enterprise</a:t>
                      </a:r>
                      <a:r>
                        <a:rPr lang="en-US" sz="1200" b="1" baseline="0" dirty="0" smtClean="0"/>
                        <a:t> units</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874">
                <a:tc>
                  <a:txBody>
                    <a:bodyPr/>
                    <a:lstStyle/>
                    <a:p>
                      <a:r>
                        <a:rPr lang="en-US" sz="1200" dirty="0" smtClean="0"/>
                        <a:t>Scheduled Jobs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Limited</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Included</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Included</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874">
                <a:tc>
                  <a:txBody>
                    <a:bodyPr/>
                    <a:lstStyle/>
                    <a:p>
                      <a:r>
                        <a:rPr lang="en-US" sz="1200" dirty="0" smtClean="0"/>
                        <a:t>SQL Database</a:t>
                      </a:r>
                      <a:r>
                        <a:rPr lang="en-US" sz="1200" baseline="0" dirty="0" smtClean="0"/>
                        <a:t> </a:t>
                      </a:r>
                    </a:p>
                    <a:p>
                      <a:r>
                        <a:rPr lang="en-US" sz="1200" baseline="0" dirty="0" smtClean="0"/>
                        <a:t>(required)</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20MB Included, </a:t>
                      </a:r>
                    </a:p>
                    <a:p>
                      <a:pPr marL="0" marR="0" indent="0" algn="ctr" defTabSz="932623"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Standard rates apply</a:t>
                      </a:r>
                      <a:r>
                        <a:rPr lang="en-US" sz="1200" dirty="0" smtClean="0">
                          <a:effectLst/>
                        </a:rPr>
                        <a:t> </a:t>
                      </a:r>
                      <a:endParaRPr lang="en-US" sz="1200" b="1" dirty="0" smtClean="0"/>
                    </a:p>
                    <a:p>
                      <a:pPr algn="ctr"/>
                      <a:r>
                        <a:rPr lang="en-US" sz="1200" b="1" dirty="0" smtClean="0"/>
                        <a:t>for</a:t>
                      </a:r>
                      <a:r>
                        <a:rPr lang="en-US" sz="1200" b="1" baseline="0" dirty="0" smtClean="0"/>
                        <a:t> more </a:t>
                      </a:r>
                      <a:r>
                        <a:rPr lang="en-US" sz="1200" b="1" dirty="0" smtClean="0"/>
                        <a:t>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9" name="TextBox 18"/>
          <p:cNvSpPr txBox="1"/>
          <p:nvPr/>
        </p:nvSpPr>
        <p:spPr>
          <a:xfrm>
            <a:off x="7864139" y="5169095"/>
            <a:ext cx="4114756" cy="755335"/>
          </a:xfrm>
          <a:prstGeom prst="rect">
            <a:avLst/>
          </a:prstGeom>
          <a:noFill/>
        </p:spPr>
        <p:txBody>
          <a:bodyPr wrap="square" lIns="182880" tIns="146304" rIns="182880" bIns="146304" rtlCol="0">
            <a:spAutoFit/>
          </a:bodyPr>
          <a:lstStyle/>
          <a:p>
            <a:pPr>
              <a:lnSpc>
                <a:spcPct val="90000"/>
              </a:lnSpc>
            </a:pPr>
            <a:r>
              <a:rPr lang="en-US" sz="1100" dirty="0" smtClean="0">
                <a:gradFill>
                  <a:gsLst>
                    <a:gs pos="2917">
                      <a:schemeClr val="tx1"/>
                    </a:gs>
                    <a:gs pos="30000">
                      <a:schemeClr val="tx1"/>
                    </a:gs>
                  </a:gsLst>
                  <a:lin ang="5400000" scaled="0"/>
                </a:gradFill>
              </a:rPr>
              <a:t>*Active </a:t>
            </a:r>
            <a:r>
              <a:rPr lang="en-US" sz="1100" dirty="0">
                <a:gradFill>
                  <a:gsLst>
                    <a:gs pos="2917">
                      <a:schemeClr val="tx1"/>
                    </a:gs>
                    <a:gs pos="30000">
                      <a:schemeClr val="tx1"/>
                    </a:gs>
                  </a:gsLst>
                  <a:lin ang="5400000" scaled="0"/>
                </a:gradFill>
              </a:rPr>
              <a:t>devices refers to the number of </a:t>
            </a:r>
            <a:r>
              <a:rPr lang="en-US" sz="1100" dirty="0" smtClean="0">
                <a:gradFill>
                  <a:gsLst>
                    <a:gs pos="2917">
                      <a:schemeClr val="tx1"/>
                    </a:gs>
                    <a:gs pos="30000">
                      <a:schemeClr val="tx1"/>
                    </a:gs>
                  </a:gsLst>
                  <a:lin ang="5400000" scaled="0"/>
                </a:gradFill>
              </a:rPr>
              <a:t>physical devices and emulators that make at least one call to or receive a push notification from your mobile service.</a:t>
            </a:r>
            <a:endParaRPr lang="en-US" sz="11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17051878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677108"/>
          </a:xfrm>
        </p:spPr>
        <p:txBody>
          <a:bodyPr/>
          <a:lstStyle/>
          <a:p>
            <a:r>
              <a:rPr lang="en-US" sz="4800" dirty="0" smtClean="0"/>
              <a:t>Windows Azure Mobile Services</a:t>
            </a:r>
            <a:endParaRPr lang="en-US" sz="4800" dirty="0"/>
          </a:p>
        </p:txBody>
      </p:sp>
      <p:grpSp>
        <p:nvGrpSpPr>
          <p:cNvPr id="4" name="Group 3"/>
          <p:cNvGrpSpPr/>
          <p:nvPr/>
        </p:nvGrpSpPr>
        <p:grpSpPr>
          <a:xfrm>
            <a:off x="4711380" y="4845395"/>
            <a:ext cx="1524000" cy="1524000"/>
            <a:chOff x="2142565" y="3054079"/>
            <a:chExt cx="1524000" cy="1524000"/>
          </a:xfrm>
          <a:solidFill>
            <a:schemeClr val="accent1"/>
          </a:solidFill>
        </p:grpSpPr>
        <p:sp>
          <p:nvSpPr>
            <p:cNvPr id="5" name="Rectangle 4"/>
            <p:cNvSpPr/>
            <p:nvPr>
              <p:custDataLst>
                <p:tags r:id="rId7"/>
              </p:custDataLst>
            </p:nvPr>
          </p:nvSpPr>
          <p:spPr bwMode="auto">
            <a:xfrm>
              <a:off x="2142565" y="3054079"/>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Data</a:t>
              </a:r>
            </a:p>
          </p:txBody>
        </p:sp>
        <p:sp>
          <p:nvSpPr>
            <p:cNvPr id="6" name="Freeform 6"/>
            <p:cNvSpPr>
              <a:spLocks noEditPoints="1"/>
            </p:cNvSpPr>
            <p:nvPr/>
          </p:nvSpPr>
          <p:spPr bwMode="auto">
            <a:xfrm>
              <a:off x="2658094" y="3363025"/>
              <a:ext cx="528255" cy="8045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19">
                <a:defRPr/>
              </a:pPr>
              <a:endParaRPr lang="en-US" sz="2400" kern="0" dirty="0">
                <a:solidFill>
                  <a:sysClr val="windowText" lastClr="000000"/>
                </a:solidFill>
                <a:latin typeface="Segoe UI"/>
              </a:endParaRPr>
            </a:p>
          </p:txBody>
        </p:sp>
      </p:grpSp>
      <p:sp>
        <p:nvSpPr>
          <p:cNvPr id="7" name="Rectangle 6"/>
          <p:cNvSpPr/>
          <p:nvPr>
            <p:custDataLst>
              <p:tags r:id="rId1"/>
            </p:custDataLst>
          </p:nvPr>
        </p:nvSpPr>
        <p:spPr bwMode="auto">
          <a:xfrm>
            <a:off x="6328542" y="3229955"/>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53" tIns="45701" rIns="68553" bIns="45701"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Notifications</a:t>
            </a:r>
          </a:p>
        </p:txBody>
      </p:sp>
      <p:grpSp>
        <p:nvGrpSpPr>
          <p:cNvPr id="8" name="Group 7"/>
          <p:cNvGrpSpPr/>
          <p:nvPr/>
        </p:nvGrpSpPr>
        <p:grpSpPr>
          <a:xfrm>
            <a:off x="6760561" y="3380753"/>
            <a:ext cx="451426" cy="962719"/>
            <a:chOff x="4005600" y="3173284"/>
            <a:chExt cx="555603" cy="1178245"/>
          </a:xfrm>
        </p:grpSpPr>
        <p:sp>
          <p:nvSpPr>
            <p:cNvPr id="9" name="Oval 16"/>
            <p:cNvSpPr>
              <a:spLocks noChangeArrowheads="1"/>
            </p:cNvSpPr>
            <p:nvPr/>
          </p:nvSpPr>
          <p:spPr bwMode="black">
            <a:xfrm>
              <a:off x="4308655" y="3173284"/>
              <a:ext cx="197828" cy="193569"/>
            </a:xfrm>
            <a:prstGeom prst="ellipse">
              <a:avLst/>
            </a:pr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0" name="Freeform 17"/>
            <p:cNvSpPr>
              <a:spLocks/>
            </p:cNvSpPr>
            <p:nvPr/>
          </p:nvSpPr>
          <p:spPr bwMode="black">
            <a:xfrm>
              <a:off x="4133978" y="3411037"/>
              <a:ext cx="427225" cy="940492"/>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1" name="Freeform 18"/>
            <p:cNvSpPr>
              <a:spLocks/>
            </p:cNvSpPr>
            <p:nvPr/>
          </p:nvSpPr>
          <p:spPr bwMode="black">
            <a:xfrm>
              <a:off x="4180278" y="3366853"/>
              <a:ext cx="351461" cy="273521"/>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2" name="Freeform 19"/>
            <p:cNvSpPr>
              <a:spLocks/>
            </p:cNvSpPr>
            <p:nvPr/>
          </p:nvSpPr>
          <p:spPr bwMode="black">
            <a:xfrm>
              <a:off x="4049796" y="3192221"/>
              <a:ext cx="119960" cy="218817"/>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3" name="Freeform 20"/>
            <p:cNvSpPr>
              <a:spLocks/>
            </p:cNvSpPr>
            <p:nvPr/>
          </p:nvSpPr>
          <p:spPr bwMode="black">
            <a:xfrm>
              <a:off x="4184488" y="3261652"/>
              <a:ext cx="90496" cy="79952"/>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4" name="Freeform 21"/>
            <p:cNvSpPr>
              <a:spLocks/>
            </p:cNvSpPr>
            <p:nvPr/>
          </p:nvSpPr>
          <p:spPr bwMode="black">
            <a:xfrm>
              <a:off x="4005600" y="3173284"/>
              <a:ext cx="25255" cy="25879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5" name="Group 14"/>
          <p:cNvGrpSpPr/>
          <p:nvPr/>
        </p:nvGrpSpPr>
        <p:grpSpPr>
          <a:xfrm>
            <a:off x="3094220" y="3229955"/>
            <a:ext cx="1524000" cy="3139440"/>
            <a:chOff x="523683" y="3054079"/>
            <a:chExt cx="1524000" cy="3139440"/>
          </a:xfrm>
          <a:solidFill>
            <a:schemeClr val="accent2"/>
          </a:solidFill>
        </p:grpSpPr>
        <p:sp>
          <p:nvSpPr>
            <p:cNvPr id="16" name="Rectangle 15"/>
            <p:cNvSpPr/>
            <p:nvPr>
              <p:custDataLst>
                <p:tags r:id="rId6"/>
              </p:custDataLst>
            </p:nvPr>
          </p:nvSpPr>
          <p:spPr bwMode="auto">
            <a:xfrm>
              <a:off x="523683" y="3054079"/>
              <a:ext cx="1524000" cy="3139440"/>
            </a:xfrm>
            <a:prstGeom prst="rect">
              <a:avLst/>
            </a:prstGeom>
            <a:grpFill/>
            <a:ln w="10795" cap="flat" cmpd="sng" algn="ctr">
              <a:noFill/>
              <a:prstDash val="solid"/>
              <a:headEnd type="none" w="med" len="med"/>
              <a:tailEnd type="none" w="med" len="med"/>
            </a:ln>
            <a:effectLst/>
          </p:spPr>
          <p:txBody>
            <a:bodyPr vert="horz" wrap="square" lIns="140970" tIns="93980" rIns="140970" bIns="93980" numCol="1" rtlCol="0" anchor="b" anchorCtr="0" compatLnSpc="1">
              <a:prstTxWarp prst="textNoShape">
                <a:avLst/>
              </a:prstTxWarp>
            </a:bodyPr>
            <a:lstStyle/>
            <a:p>
              <a:pPr defTabSz="913719" fontAlgn="base">
                <a:spcBef>
                  <a:spcPct val="0"/>
                </a:spcBef>
                <a:spcAft>
                  <a:spcPct val="0"/>
                </a:spcAft>
                <a:defRPr/>
              </a:pPr>
              <a:r>
                <a:rPr lang="en-US" sz="1500" kern="0" dirty="0" err="1">
                  <a:gradFill flip="none" rotWithShape="1">
                    <a:gsLst>
                      <a:gs pos="0">
                        <a:srgbClr val="FFFFFF"/>
                      </a:gs>
                      <a:gs pos="100000">
                        <a:srgbClr val="FFFFFF"/>
                      </a:gs>
                    </a:gsLst>
                    <a:lin ang="5400000" scaled="0"/>
                    <a:tileRect/>
                  </a:gradFill>
                  <a:latin typeface="Segoe UI"/>
                </a:rPr>
                <a:t>Auth</a:t>
              </a:r>
              <a:endParaRPr lang="en-US" sz="1500" kern="0" dirty="0">
                <a:gradFill flip="none" rotWithShape="1">
                  <a:gsLst>
                    <a:gs pos="0">
                      <a:srgbClr val="FFFFFF"/>
                    </a:gs>
                    <a:gs pos="100000">
                      <a:srgbClr val="FFFFFF"/>
                    </a:gs>
                  </a:gsLst>
                  <a:lin ang="5400000" scaled="0"/>
                  <a:tileRect/>
                </a:gradFill>
                <a:latin typeface="Segoe UI"/>
              </a:endParaRPr>
            </a:p>
          </p:txBody>
        </p:sp>
        <p:sp>
          <p:nvSpPr>
            <p:cNvPr id="17" name="Freeform 164"/>
            <p:cNvSpPr>
              <a:spLocks noEditPoints="1"/>
            </p:cNvSpPr>
            <p:nvPr/>
          </p:nvSpPr>
          <p:spPr bwMode="black">
            <a:xfrm>
              <a:off x="847079" y="4011676"/>
              <a:ext cx="877207" cy="1216165"/>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8" name="Group 17"/>
          <p:cNvGrpSpPr/>
          <p:nvPr/>
        </p:nvGrpSpPr>
        <p:grpSpPr>
          <a:xfrm>
            <a:off x="4711380" y="3234185"/>
            <a:ext cx="1524000" cy="1524000"/>
            <a:chOff x="2155586" y="4666056"/>
            <a:chExt cx="1524000" cy="1524000"/>
          </a:xfrm>
          <a:solidFill>
            <a:schemeClr val="accent1"/>
          </a:solidFill>
        </p:grpSpPr>
        <p:sp>
          <p:nvSpPr>
            <p:cNvPr id="19" name="Rectangle 18"/>
            <p:cNvSpPr/>
            <p:nvPr>
              <p:custDataLst>
                <p:tags r:id="rId5"/>
              </p:custDataLst>
            </p:nvPr>
          </p:nvSpPr>
          <p:spPr bwMode="auto">
            <a:xfrm>
              <a:off x="2155586" y="4666056"/>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Server </a:t>
              </a:r>
              <a:r>
                <a:rPr lang="en-US" sz="1500" kern="0" dirty="0" smtClean="0">
                  <a:gradFill flip="none" rotWithShape="1">
                    <a:gsLst>
                      <a:gs pos="0">
                        <a:srgbClr val="FFFFFF"/>
                      </a:gs>
                      <a:gs pos="100000">
                        <a:srgbClr val="FFFFFF"/>
                      </a:gs>
                    </a:gsLst>
                    <a:lin ang="5400000" scaled="0"/>
                    <a:tileRect/>
                  </a:gradFill>
                  <a:latin typeface="Segoe UI"/>
                </a:rPr>
                <a:t>Scripts + Custom API</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20" name="Group 19"/>
            <p:cNvGrpSpPr/>
            <p:nvPr/>
          </p:nvGrpSpPr>
          <p:grpSpPr bwMode="black">
            <a:xfrm>
              <a:off x="2405244" y="4837531"/>
              <a:ext cx="975049" cy="828286"/>
              <a:chOff x="5184775" y="70774"/>
              <a:chExt cx="1500188" cy="1220786"/>
            </a:xfrm>
            <a:grpFill/>
          </p:grpSpPr>
          <p:sp>
            <p:nvSpPr>
              <p:cNvPr id="21" name="Freeform 86"/>
              <p:cNvSpPr>
                <a:spLocks noEditPoints="1"/>
              </p:cNvSpPr>
              <p:nvPr/>
            </p:nvSpPr>
            <p:spPr bwMode="black">
              <a:xfrm>
                <a:off x="5184775" y="189836"/>
                <a:ext cx="1095375" cy="1101724"/>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2" name="Oval 87"/>
              <p:cNvSpPr>
                <a:spLocks noChangeArrowheads="1"/>
              </p:cNvSpPr>
              <p:nvPr/>
            </p:nvSpPr>
            <p:spPr bwMode="black">
              <a:xfrm>
                <a:off x="5630862" y="658148"/>
                <a:ext cx="203200" cy="203200"/>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3" name="Freeform 88"/>
              <p:cNvSpPr>
                <a:spLocks noEditPoints="1"/>
              </p:cNvSpPr>
              <p:nvPr/>
            </p:nvSpPr>
            <p:spPr bwMode="black">
              <a:xfrm>
                <a:off x="6129338" y="70774"/>
                <a:ext cx="555625" cy="59848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grpSp>
      </p:grpSp>
      <p:grpSp>
        <p:nvGrpSpPr>
          <p:cNvPr id="24" name="Group 23"/>
          <p:cNvGrpSpPr/>
          <p:nvPr/>
        </p:nvGrpSpPr>
        <p:grpSpPr>
          <a:xfrm>
            <a:off x="6330618" y="4845395"/>
            <a:ext cx="1524000" cy="1524000"/>
            <a:chOff x="3758005" y="4666056"/>
            <a:chExt cx="1524000" cy="1524000"/>
          </a:xfrm>
          <a:solidFill>
            <a:schemeClr val="accent2"/>
          </a:solidFill>
        </p:grpSpPr>
        <p:sp>
          <p:nvSpPr>
            <p:cNvPr id="25" name="Rectangle 24"/>
            <p:cNvSpPr/>
            <p:nvPr>
              <p:custDataLst>
                <p:tags r:id="rId4"/>
              </p:custDataLst>
            </p:nvPr>
          </p:nvSpPr>
          <p:spPr bwMode="auto">
            <a:xfrm>
              <a:off x="3758005" y="4666056"/>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Scheduler</a:t>
              </a:r>
              <a:endParaRPr lang="en-US" sz="1500" kern="0" dirty="0">
                <a:gradFill flip="none" rotWithShape="1">
                  <a:gsLst>
                    <a:gs pos="0">
                      <a:srgbClr val="FFFFFF"/>
                    </a:gs>
                    <a:gs pos="100000">
                      <a:srgbClr val="FFFFFF"/>
                    </a:gs>
                  </a:gsLst>
                  <a:lin ang="5400000" scaled="0"/>
                  <a:tileRect/>
                </a:gradFill>
                <a:latin typeface="Segoe UI"/>
              </a:endParaRPr>
            </a:p>
          </p:txBody>
        </p:sp>
        <p:pic>
          <p:nvPicPr>
            <p:cNvPr id="26" name="Picture 4" descr="C:\Users\Jonahs\Dropbox\Projects SCOTT\MEET Windows Azure\source\Background\tile-icon-cach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3735" y="4942458"/>
              <a:ext cx="851488" cy="851488"/>
            </a:xfrm>
            <a:prstGeom prst="rect">
              <a:avLst/>
            </a:prstGeom>
            <a:grpFill/>
            <a:extLst/>
          </p:spPr>
        </p:pic>
      </p:grpSp>
      <p:grpSp>
        <p:nvGrpSpPr>
          <p:cNvPr id="27" name="Group 26"/>
          <p:cNvGrpSpPr/>
          <p:nvPr/>
        </p:nvGrpSpPr>
        <p:grpSpPr>
          <a:xfrm>
            <a:off x="3094220" y="1262447"/>
            <a:ext cx="6650548" cy="1945208"/>
            <a:chOff x="523683" y="1595421"/>
            <a:chExt cx="4975779" cy="1370389"/>
          </a:xfrm>
        </p:grpSpPr>
        <p:sp>
          <p:nvSpPr>
            <p:cNvPr id="28" name="Rectangle 27"/>
            <p:cNvSpPr/>
            <p:nvPr/>
          </p:nvSpPr>
          <p:spPr bwMode="auto">
            <a:xfrm>
              <a:off x="523683" y="1595421"/>
              <a:ext cx="4777177" cy="1298232"/>
            </a:xfrm>
            <a:prstGeom prst="rect">
              <a:avLst/>
            </a:prstGeom>
            <a:solidFill>
              <a:srgbClr val="FFFFFF"/>
            </a:solidFill>
            <a:ln w="10795" cap="flat" cmpd="sng" algn="ctr">
              <a:solidFill>
                <a:schemeClr val="bg2"/>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719"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pic>
          <p:nvPicPr>
            <p:cNvPr id="29"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0800" y="1814593"/>
              <a:ext cx="4008662" cy="1151217"/>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7973725" y="3231289"/>
            <a:ext cx="1524000" cy="1524000"/>
            <a:chOff x="7973725" y="3231289"/>
            <a:chExt cx="1524000" cy="1524000"/>
          </a:xfrm>
          <a:solidFill>
            <a:schemeClr val="accent2"/>
          </a:solidFill>
        </p:grpSpPr>
        <p:sp>
          <p:nvSpPr>
            <p:cNvPr id="31" name="Rectangle 30"/>
            <p:cNvSpPr/>
            <p:nvPr>
              <p:custDataLst>
                <p:tags r:id="rId3"/>
              </p:custDataLst>
            </p:nvPr>
          </p:nvSpPr>
          <p:spPr bwMode="auto">
            <a:xfrm>
              <a:off x="7973725" y="3231289"/>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Logging &amp; </a:t>
              </a:r>
              <a:r>
                <a:rPr lang="en-US" sz="1500" kern="0" dirty="0" err="1" smtClean="0">
                  <a:gradFill flip="none" rotWithShape="1">
                    <a:gsLst>
                      <a:gs pos="0">
                        <a:srgbClr val="FFFFFF"/>
                      </a:gs>
                      <a:gs pos="100000">
                        <a:srgbClr val="FFFFFF"/>
                      </a:gs>
                    </a:gsLst>
                    <a:lin ang="5400000" scaled="0"/>
                    <a:tileRect/>
                  </a:gradFill>
                  <a:latin typeface="Segoe UI"/>
                </a:rPr>
                <a:t>Diag</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32" name="Group 31"/>
            <p:cNvGrpSpPr/>
            <p:nvPr/>
          </p:nvGrpSpPr>
          <p:grpSpPr>
            <a:xfrm>
              <a:off x="8258106" y="3524595"/>
              <a:ext cx="851488" cy="827454"/>
              <a:chOff x="8258106" y="3524595"/>
              <a:chExt cx="851488" cy="827454"/>
            </a:xfrm>
            <a:grpFill/>
          </p:grpSpPr>
          <p:cxnSp>
            <p:nvCxnSpPr>
              <p:cNvPr id="33" name="Straight Connector 32"/>
              <p:cNvCxnSpPr/>
              <p:nvPr/>
            </p:nvCxnSpPr>
            <p:spPr>
              <a:xfrm>
                <a:off x="8258106" y="391262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58106" y="4024373"/>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258106" y="413106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258106" y="4240022"/>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258106" y="435204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bwMode="auto">
              <a:xfrm rot="5400000">
                <a:off x="8551541" y="3608273"/>
                <a:ext cx="226060" cy="219704"/>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latin typeface="Segoe UI"/>
                </a:endParaRPr>
              </a:p>
            </p:txBody>
          </p:sp>
          <p:cxnSp>
            <p:nvCxnSpPr>
              <p:cNvPr id="39" name="Straight Connector 38"/>
              <p:cNvCxnSpPr/>
              <p:nvPr/>
            </p:nvCxnSpPr>
            <p:spPr>
              <a:xfrm>
                <a:off x="8258106" y="3524595"/>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p:cNvGrpSpPr/>
          <p:nvPr/>
        </p:nvGrpSpPr>
        <p:grpSpPr>
          <a:xfrm>
            <a:off x="7976225" y="4845395"/>
            <a:ext cx="1524000" cy="1524000"/>
            <a:chOff x="6325159" y="4845395"/>
            <a:chExt cx="1524000" cy="1524000"/>
          </a:xfrm>
          <a:solidFill>
            <a:schemeClr val="accent2"/>
          </a:solidFill>
        </p:grpSpPr>
        <p:sp>
          <p:nvSpPr>
            <p:cNvPr id="41" name="Rectangle 40"/>
            <p:cNvSpPr/>
            <p:nvPr>
              <p:custDataLst>
                <p:tags r:id="rId2"/>
              </p:custDataLst>
            </p:nvPr>
          </p:nvSpPr>
          <p:spPr bwMode="auto">
            <a:xfrm>
              <a:off x="6325159" y="4845395"/>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Scale</a:t>
              </a:r>
              <a:endParaRPr lang="en-US" sz="1500" kern="0" dirty="0">
                <a:gradFill flip="none" rotWithShape="1">
                  <a:gsLst>
                    <a:gs pos="0">
                      <a:srgbClr val="FFFFFF"/>
                    </a:gs>
                    <a:gs pos="100000">
                      <a:srgbClr val="FFFFFF"/>
                    </a:gs>
                  </a:gsLst>
                  <a:lin ang="5400000" scaled="0"/>
                  <a:tileRect/>
                </a:gradFill>
                <a:latin typeface="Segoe UI"/>
              </a:endParaRPr>
            </a:p>
          </p:txBody>
        </p:sp>
        <p:cxnSp>
          <p:nvCxnSpPr>
            <p:cNvPr id="42" name="Straight Connector 41"/>
            <p:cNvCxnSpPr/>
            <p:nvPr/>
          </p:nvCxnSpPr>
          <p:spPr>
            <a:xfrm flipV="1">
              <a:off x="6484821" y="5733040"/>
              <a:ext cx="309061" cy="1905"/>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061488" y="5696011"/>
              <a:ext cx="247650" cy="3809"/>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780161" y="5697346"/>
              <a:ext cx="71055" cy="36964"/>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44248" y="5676391"/>
              <a:ext cx="105264" cy="203678"/>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6950335" y="5309600"/>
              <a:ext cx="65028" cy="58010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015565" y="5302442"/>
              <a:ext cx="62865" cy="413386"/>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7297708" y="5416563"/>
              <a:ext cx="328208" cy="284394"/>
            </a:xfrm>
            <a:prstGeom prst="straightConnector1">
              <a:avLst/>
            </a:prstGeom>
            <a:grpFill/>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55" name="Picture 54"/>
          <p:cNvPicPr>
            <a:picLocks noChangeAspect="1"/>
          </p:cNvPicPr>
          <p:nvPr/>
        </p:nvPicPr>
        <p:blipFill>
          <a:blip r:embed="rId12"/>
          <a:stretch>
            <a:fillRect/>
          </a:stretch>
        </p:blipFill>
        <p:spPr>
          <a:xfrm>
            <a:off x="3246437" y="1363662"/>
            <a:ext cx="1562100" cy="1549400"/>
          </a:xfrm>
          <a:prstGeom prst="rect">
            <a:avLst/>
          </a:prstGeom>
        </p:spPr>
      </p:pic>
    </p:spTree>
    <p:extLst>
      <p:ext uri="{BB962C8B-B14F-4D97-AF65-F5344CB8AC3E}">
        <p14:creationId xmlns:p14="http://schemas.microsoft.com/office/powerpoint/2010/main" val="41266690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Resources</a:t>
            </a:r>
            <a:endParaRPr lang="en-US" dirty="0"/>
          </a:p>
        </p:txBody>
      </p:sp>
      <p:sp>
        <p:nvSpPr>
          <p:cNvPr id="3" name="Text Placeholder 2"/>
          <p:cNvSpPr>
            <a:spLocks noGrp="1"/>
          </p:cNvSpPr>
          <p:nvPr>
            <p:ph type="body" sz="quarter" idx="10"/>
          </p:nvPr>
        </p:nvSpPr>
        <p:spPr>
          <a:xfrm>
            <a:off x="519112" y="1370525"/>
            <a:ext cx="11149013" cy="5258363"/>
          </a:xfrm>
        </p:spPr>
        <p:txBody>
          <a:bodyPr/>
          <a:lstStyle/>
          <a:p>
            <a:r>
              <a:rPr lang="en-US" sz="2400" dirty="0" smtClean="0"/>
              <a:t>Videos, Tutorials, Code Samples and More</a:t>
            </a:r>
          </a:p>
          <a:p>
            <a:r>
              <a:rPr lang="en-US" sz="2400" dirty="0" smtClean="0">
                <a:hlinkClick r:id="rId3"/>
              </a:rPr>
              <a:t>http://www.windowsazure.com/mobile</a:t>
            </a:r>
            <a:r>
              <a:rPr lang="en-US" sz="2400" dirty="0" smtClean="0"/>
              <a:t>  </a:t>
            </a:r>
          </a:p>
          <a:p>
            <a:endParaRPr lang="en-US" sz="2400" dirty="0"/>
          </a:p>
          <a:p>
            <a:r>
              <a:rPr lang="en-US" sz="2400" dirty="0"/>
              <a:t>Get a Windows Azure Free Trial </a:t>
            </a:r>
            <a:r>
              <a:rPr lang="en-US" sz="2400" dirty="0" smtClean="0"/>
              <a:t>Account</a:t>
            </a:r>
            <a:endParaRPr lang="en-US" sz="2400" dirty="0"/>
          </a:p>
          <a:p>
            <a:r>
              <a:rPr lang="en-US" sz="2400" dirty="0">
                <a:hlinkClick r:id="rId4"/>
              </a:rPr>
              <a:t>http://</a:t>
            </a:r>
            <a:r>
              <a:rPr lang="en-US" sz="2400" dirty="0" smtClean="0">
                <a:hlinkClick r:id="rId4"/>
              </a:rPr>
              <a:t>www.windowsazure.com</a:t>
            </a:r>
            <a:endParaRPr lang="en-US" sz="2400" dirty="0" smtClean="0"/>
          </a:p>
          <a:p>
            <a:endParaRPr lang="en-US" sz="2400" dirty="0"/>
          </a:p>
          <a:p>
            <a:r>
              <a:rPr lang="en-US" sz="2400" dirty="0"/>
              <a:t>I</a:t>
            </a:r>
            <a:r>
              <a:rPr lang="en-US" sz="2400" dirty="0" smtClean="0"/>
              <a:t>f you wanted to see how the </a:t>
            </a:r>
            <a:r>
              <a:rPr lang="en-US" sz="2400" dirty="0" err="1" smtClean="0"/>
              <a:t>NuGets</a:t>
            </a:r>
            <a:r>
              <a:rPr lang="en-US" sz="2400" dirty="0" smtClean="0"/>
              <a:t> are implemented </a:t>
            </a:r>
            <a:r>
              <a:rPr lang="en-US" sz="2400" dirty="0"/>
              <a:t>Client SDK source code on </a:t>
            </a:r>
            <a:r>
              <a:rPr lang="en-US" sz="2400" dirty="0" err="1"/>
              <a:t>GitHub</a:t>
            </a:r>
            <a:r>
              <a:rPr lang="en-US" sz="2400" dirty="0"/>
              <a:t> </a:t>
            </a:r>
            <a:endParaRPr lang="en-US" sz="2400" dirty="0" smtClean="0"/>
          </a:p>
          <a:p>
            <a:r>
              <a:rPr lang="en-US" sz="2400" dirty="0" smtClean="0">
                <a:hlinkClick r:id="rId5"/>
              </a:rPr>
              <a:t>https://github.com/WindowsAzure/azure-mobile-services</a:t>
            </a:r>
            <a:endParaRPr lang="en-US" sz="2400" dirty="0" smtClean="0"/>
          </a:p>
          <a:p>
            <a:endParaRPr lang="en-US" sz="2400" dirty="0"/>
          </a:p>
          <a:p>
            <a:r>
              <a:rPr lang="en-US" sz="2400" dirty="0" smtClean="0"/>
              <a:t>Contact Details</a:t>
            </a:r>
          </a:p>
          <a:p>
            <a:r>
              <a:rPr lang="en-US" sz="2400" dirty="0" smtClean="0">
                <a:hlinkClick r:id="rId6"/>
              </a:rPr>
              <a:t>mobileservices@microsoft.com</a:t>
            </a:r>
            <a:endParaRPr lang="en-US" sz="2400" dirty="0" smtClean="0"/>
          </a:p>
          <a:p>
            <a:r>
              <a:rPr lang="en-US" sz="2400" dirty="0" smtClean="0">
                <a:hlinkClick r:id="rId7"/>
              </a:rPr>
              <a:t>Feature Requests</a:t>
            </a:r>
            <a:endParaRPr lang="en-US" sz="2400" dirty="0" smtClean="0"/>
          </a:p>
        </p:txBody>
      </p:sp>
    </p:spTree>
    <p:extLst>
      <p:ext uri="{BB962C8B-B14F-4D97-AF65-F5344CB8AC3E}">
        <p14:creationId xmlns:p14="http://schemas.microsoft.com/office/powerpoint/2010/main" val="307139089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275217"/>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519114" y="1905000"/>
            <a:ext cx="11149012" cy="4154984"/>
          </a:xfrm>
        </p:spPr>
        <p:txBody>
          <a:bodyPr/>
          <a:lstStyle/>
          <a:p>
            <a:r>
              <a:rPr lang="en-US" sz="6000" dirty="0" smtClean="0"/>
              <a:t>Slides in this section may be used to help cater to target level of audience and/or use to explain concepts</a:t>
            </a:r>
            <a:endParaRPr lang="en-US" sz="6000" dirty="0"/>
          </a:p>
        </p:txBody>
      </p:sp>
    </p:spTree>
    <p:extLst>
      <p:ext uri="{BB962C8B-B14F-4D97-AF65-F5344CB8AC3E}">
        <p14:creationId xmlns:p14="http://schemas.microsoft.com/office/powerpoint/2010/main" val="30710235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620683"/>
          </a:xfrm>
        </p:spPr>
        <p:txBody>
          <a:bodyPr/>
          <a:lstStyle/>
          <a:p>
            <a:r>
              <a:rPr lang="en-US" sz="4400" dirty="0" smtClean="0"/>
              <a:t>Script Source Control</a:t>
            </a:r>
            <a:endParaRPr lang="en-US" sz="4400" dirty="0"/>
          </a:p>
        </p:txBody>
      </p:sp>
      <p:sp>
        <p:nvSpPr>
          <p:cNvPr id="3" name="Text Placeholder 2"/>
          <p:cNvSpPr>
            <a:spLocks noGrp="1"/>
          </p:cNvSpPr>
          <p:nvPr>
            <p:ph type="body" sz="quarter" idx="10"/>
          </p:nvPr>
        </p:nvSpPr>
        <p:spPr>
          <a:xfrm>
            <a:off x="519112" y="1151545"/>
            <a:ext cx="11149013" cy="5189113"/>
          </a:xfrm>
        </p:spPr>
        <p:txBody>
          <a:bodyPr/>
          <a:lstStyle/>
          <a:p>
            <a:r>
              <a:rPr lang="en-US" sz="3600" dirty="0" smtClean="0"/>
              <a:t>Handled through GIT repo</a:t>
            </a:r>
          </a:p>
          <a:p>
            <a:pPr marL="574675" indent="-571500">
              <a:buFont typeface="Arial"/>
              <a:buChar char="•"/>
            </a:pPr>
            <a:r>
              <a:rPr lang="en-US" sz="3600" dirty="0" smtClean="0"/>
              <a:t>Access to table, scheduler, custom API, shared scripts, and permissions</a:t>
            </a:r>
          </a:p>
          <a:p>
            <a:r>
              <a:rPr lang="en-US" sz="3600" dirty="0" smtClean="0"/>
              <a:t>Shared Scripts</a:t>
            </a:r>
          </a:p>
          <a:p>
            <a:pPr marL="574675" indent="-571500">
              <a:buFont typeface="Arial"/>
              <a:buChar char="•"/>
            </a:pPr>
            <a:r>
              <a:rPr lang="en-US" sz="3600" dirty="0" smtClean="0"/>
              <a:t>Make scripts accessible from other scripts</a:t>
            </a:r>
          </a:p>
          <a:p>
            <a:pPr marL="574675" indent="-571500">
              <a:buFont typeface="Arial"/>
              <a:buChar char="•"/>
            </a:pPr>
            <a:r>
              <a:rPr lang="en-US" sz="3600" dirty="0" smtClean="0"/>
              <a:t>Just like creating </a:t>
            </a:r>
            <a:r>
              <a:rPr lang="en-US" sz="3600" dirty="0" err="1" smtClean="0"/>
              <a:t>Node.js</a:t>
            </a:r>
            <a:r>
              <a:rPr lang="en-US" sz="3600" dirty="0" smtClean="0"/>
              <a:t> modules</a:t>
            </a:r>
          </a:p>
          <a:p>
            <a:r>
              <a:rPr lang="en-US" sz="3600" dirty="0" smtClean="0"/>
              <a:t>NPM</a:t>
            </a:r>
          </a:p>
          <a:p>
            <a:pPr marL="574675" indent="-571500">
              <a:buFont typeface="Arial"/>
              <a:buChar char="•"/>
            </a:pPr>
            <a:r>
              <a:rPr lang="en-US" sz="3600" dirty="0" smtClean="0"/>
              <a:t>Ability to use ‘</a:t>
            </a:r>
            <a:r>
              <a:rPr lang="en-US" sz="3600" dirty="0" err="1" smtClean="0"/>
              <a:t>npm</a:t>
            </a:r>
            <a:r>
              <a:rPr lang="en-US" sz="3600" dirty="0" smtClean="0"/>
              <a:t> install module’ to download NPM modules</a:t>
            </a:r>
            <a:endParaRPr lang="en-US" sz="3600" dirty="0"/>
          </a:p>
        </p:txBody>
      </p:sp>
    </p:spTree>
    <p:extLst>
      <p:ext uri="{BB962C8B-B14F-4D97-AF65-F5344CB8AC3E}">
        <p14:creationId xmlns:p14="http://schemas.microsoft.com/office/powerpoint/2010/main" val="399268432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Agenda</a:t>
            </a:r>
            <a:endParaRPr lang="en-US" dirty="0"/>
          </a:p>
        </p:txBody>
      </p:sp>
      <p:sp>
        <p:nvSpPr>
          <p:cNvPr id="4" name="Rectangle 3"/>
          <p:cNvSpPr/>
          <p:nvPr/>
        </p:nvSpPr>
        <p:spPr bwMode="auto">
          <a:xfrm>
            <a:off x="4396900" y="1973262"/>
            <a:ext cx="352427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latin typeface="+mj-lt"/>
                <a:ea typeface="Segoe UI" pitchFamily="34" charset="0"/>
                <a:cs typeface="Segoe UI" pitchFamily="34" charset="0"/>
              </a:rPr>
              <a:t>Mobile Services</a:t>
            </a:r>
          </a:p>
        </p:txBody>
      </p:sp>
      <p:sp>
        <p:nvSpPr>
          <p:cNvPr id="5" name="Rectangle 4"/>
          <p:cNvSpPr/>
          <p:nvPr/>
        </p:nvSpPr>
        <p:spPr bwMode="auto">
          <a:xfrm>
            <a:off x="4396900" y="3244740"/>
            <a:ext cx="352427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Push Notifications</a:t>
            </a:r>
          </a:p>
        </p:txBody>
      </p:sp>
      <p:sp>
        <p:nvSpPr>
          <p:cNvPr id="6" name="Rectangle 5"/>
          <p:cNvSpPr/>
          <p:nvPr/>
        </p:nvSpPr>
        <p:spPr bwMode="auto">
          <a:xfrm>
            <a:off x="8514514" y="1973262"/>
            <a:ext cx="352427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latin typeface="+mj-lt"/>
                <a:ea typeface="Segoe UI" pitchFamily="34" charset="0"/>
                <a:cs typeface="Segoe UI" pitchFamily="34" charset="0"/>
              </a:rPr>
              <a:t>Data Storage</a:t>
            </a:r>
          </a:p>
        </p:txBody>
      </p:sp>
      <p:sp>
        <p:nvSpPr>
          <p:cNvPr id="7" name="Rectangle 6"/>
          <p:cNvSpPr/>
          <p:nvPr/>
        </p:nvSpPr>
        <p:spPr bwMode="auto">
          <a:xfrm>
            <a:off x="8514514" y="3244740"/>
            <a:ext cx="352427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err="1" smtClean="0">
                <a:gradFill>
                  <a:gsLst>
                    <a:gs pos="0">
                      <a:srgbClr val="FFFFFF"/>
                    </a:gs>
                    <a:gs pos="100000">
                      <a:srgbClr val="FFFFFF"/>
                    </a:gs>
                  </a:gsLst>
                  <a:lin ang="5400000" scaled="0"/>
                </a:gradFill>
                <a:latin typeface="+mj-lt"/>
                <a:ea typeface="Segoe UI" pitchFamily="34" charset="0"/>
                <a:cs typeface="Segoe UI" pitchFamily="34" charset="0"/>
              </a:rPr>
              <a:t>Auth</a:t>
            </a: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a:t>
            </a:r>
          </a:p>
        </p:txBody>
      </p:sp>
      <p:sp>
        <p:nvSpPr>
          <p:cNvPr id="8" name="Rectangle 7"/>
          <p:cNvSpPr/>
          <p:nvPr/>
        </p:nvSpPr>
        <p:spPr bwMode="auto">
          <a:xfrm>
            <a:off x="4394086" y="4553018"/>
            <a:ext cx="3524270" cy="11557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Other Features and Scaling</a:t>
            </a:r>
          </a:p>
        </p:txBody>
      </p:sp>
      <p:sp>
        <p:nvSpPr>
          <p:cNvPr id="9" name="Rectangle 8"/>
          <p:cNvSpPr/>
          <p:nvPr/>
        </p:nvSpPr>
        <p:spPr bwMode="auto">
          <a:xfrm>
            <a:off x="8511700" y="4553018"/>
            <a:ext cx="352427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latin typeface="+mj-lt"/>
                <a:ea typeface="Segoe UI" pitchFamily="34" charset="0"/>
                <a:cs typeface="Segoe UI" pitchFamily="34" charset="0"/>
              </a:rPr>
              <a:t>Questions</a:t>
            </a:r>
          </a:p>
        </p:txBody>
      </p:sp>
      <p:pic>
        <p:nvPicPr>
          <p:cNvPr id="10" name="Picture 9"/>
          <p:cNvPicPr>
            <a:picLocks noChangeAspect="1"/>
          </p:cNvPicPr>
          <p:nvPr/>
        </p:nvPicPr>
        <p:blipFill>
          <a:blip r:embed="rId3"/>
          <a:stretch>
            <a:fillRect/>
          </a:stretch>
        </p:blipFill>
        <p:spPr>
          <a:xfrm>
            <a:off x="434500" y="1820862"/>
            <a:ext cx="3499796" cy="3657600"/>
          </a:xfrm>
          <a:prstGeom prst="rect">
            <a:avLst/>
          </a:prstGeom>
        </p:spPr>
      </p:pic>
    </p:spTree>
    <p:extLst>
      <p:ext uri="{BB962C8B-B14F-4D97-AF65-F5344CB8AC3E}">
        <p14:creationId xmlns:p14="http://schemas.microsoft.com/office/powerpoint/2010/main" val="5823996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5"/>
          <p:cNvSpPr/>
          <p:nvPr/>
        </p:nvSpPr>
        <p:spPr>
          <a:xfrm>
            <a:off x="2776942" y="2932152"/>
            <a:ext cx="9021829"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Source Control and NPM</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992143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Command Line Tools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Scriptable control from PowerShell / Bash</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Delete Services</a:t>
            </a:r>
          </a:p>
        </p:txBody>
      </p:sp>
      <p:sp>
        <p:nvSpPr>
          <p:cNvPr id="5" name="Rectangle 4"/>
          <p:cNvSpPr/>
          <p:nvPr/>
        </p:nvSpPr>
        <p:spPr bwMode="auto">
          <a:xfrm>
            <a:off x="635000" y="3561095"/>
            <a:ext cx="5537200" cy="11557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Update / Delete Tables and Permissions</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Inspect / Delete Table Data</a:t>
            </a:r>
          </a:p>
        </p:txBody>
      </p:sp>
      <p:sp>
        <p:nvSpPr>
          <p:cNvPr id="7" name="Rectangle 6"/>
          <p:cNvSpPr/>
          <p:nvPr/>
        </p:nvSpPr>
        <p:spPr bwMode="auto">
          <a:xfrm>
            <a:off x="62992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Create, / Upload / Delete Scripts</a:t>
            </a:r>
          </a:p>
        </p:txBody>
      </p:sp>
      <p:sp>
        <p:nvSpPr>
          <p:cNvPr id="8" name="Rectangle 7"/>
          <p:cNvSpPr/>
          <p:nvPr/>
        </p:nvSpPr>
        <p:spPr bwMode="auto">
          <a:xfrm>
            <a:off x="655637" y="4868862"/>
            <a:ext cx="553720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Scale Up / Down Services</a:t>
            </a:r>
          </a:p>
        </p:txBody>
      </p:sp>
      <p:sp>
        <p:nvSpPr>
          <p:cNvPr id="9" name="Rectangle 8"/>
          <p:cNvSpPr/>
          <p:nvPr/>
        </p:nvSpPr>
        <p:spPr bwMode="auto">
          <a:xfrm>
            <a:off x="6319837" y="4868862"/>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Much More!</a:t>
            </a:r>
          </a:p>
        </p:txBody>
      </p:sp>
    </p:spTree>
    <p:extLst>
      <p:ext uri="{BB962C8B-B14F-4D97-AF65-F5344CB8AC3E}">
        <p14:creationId xmlns:p14="http://schemas.microsoft.com/office/powerpoint/2010/main" val="29567000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5"/>
          <p:cNvSpPr/>
          <p:nvPr/>
        </p:nvSpPr>
        <p:spPr>
          <a:xfrm>
            <a:off x="2776942" y="2932152"/>
            <a:ext cx="531257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the CLI</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953599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Right Arrow 23"/>
          <p:cNvSpPr/>
          <p:nvPr/>
        </p:nvSpPr>
        <p:spPr bwMode="auto">
          <a:xfrm>
            <a:off x="2671523" y="1609461"/>
            <a:ext cx="6897786"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API Authorization</a:t>
            </a:r>
            <a:endParaRPr lang="en-US" dirty="0"/>
          </a:p>
        </p:txBody>
      </p:sp>
      <p:grpSp>
        <p:nvGrpSpPr>
          <p:cNvPr id="39" name="Group 38"/>
          <p:cNvGrpSpPr/>
          <p:nvPr/>
        </p:nvGrpSpPr>
        <p:grpSpPr>
          <a:xfrm>
            <a:off x="9672768" y="1308424"/>
            <a:ext cx="1000635" cy="4938658"/>
            <a:chOff x="9672768" y="1308424"/>
            <a:chExt cx="1000635" cy="4938658"/>
          </a:xfrm>
        </p:grpSpPr>
        <p:sp>
          <p:nvSpPr>
            <p:cNvPr id="4" name="Rectangle 3"/>
            <p:cNvSpPr/>
            <p:nvPr/>
          </p:nvSpPr>
          <p:spPr bwMode="auto">
            <a:xfrm>
              <a:off x="9672768" y="1308424"/>
              <a:ext cx="1000635" cy="493865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TextBox 4"/>
            <p:cNvSpPr txBox="1"/>
            <p:nvPr/>
          </p:nvSpPr>
          <p:spPr>
            <a:xfrm>
              <a:off x="9813883" y="1513667"/>
              <a:ext cx="718404" cy="4552016"/>
            </a:xfrm>
            <a:prstGeom prst="rect">
              <a:avLst/>
            </a:prstGeom>
            <a:noFill/>
          </p:spPr>
          <p:txBody>
            <a:bodyPr wrap="square" lIns="0" tIns="0" rIns="0" bIns="0" rtlCol="0">
              <a:spAutoFit/>
            </a:bodyPr>
            <a:lstStyle/>
            <a:p>
              <a:pPr algn="ctr">
                <a:lnSpc>
                  <a:spcPct val="90000"/>
                </a:lnSpc>
                <a:spcBef>
                  <a:spcPct val="20000"/>
                </a:spcBef>
                <a:buSzPct val="80000"/>
              </a:pPr>
              <a:r>
                <a:rPr lang="en-US" sz="3600" b="1" dirty="0" smtClean="0">
                  <a:solidFill>
                    <a:schemeClr val="bg1"/>
                  </a:solidFill>
                </a:rPr>
                <a:t>R</a:t>
              </a:r>
            </a:p>
            <a:p>
              <a:pPr algn="ctr">
                <a:lnSpc>
                  <a:spcPct val="90000"/>
                </a:lnSpc>
                <a:spcBef>
                  <a:spcPct val="20000"/>
                </a:spcBef>
                <a:buSzPct val="80000"/>
              </a:pPr>
              <a:r>
                <a:rPr lang="en-US" sz="3600" b="1" dirty="0" smtClean="0">
                  <a:solidFill>
                    <a:schemeClr val="bg1"/>
                  </a:solidFill>
                </a:rPr>
                <a:t>E</a:t>
              </a:r>
              <a:br>
                <a:rPr lang="en-US" sz="3600" b="1" dirty="0" smtClean="0">
                  <a:solidFill>
                    <a:schemeClr val="bg1"/>
                  </a:solidFill>
                </a:rPr>
              </a:br>
              <a:r>
                <a:rPr lang="en-US" sz="3600" b="1" dirty="0" smtClean="0">
                  <a:solidFill>
                    <a:schemeClr val="bg1"/>
                  </a:solidFill>
                </a:rPr>
                <a:t>S</a:t>
              </a:r>
            </a:p>
            <a:p>
              <a:pPr algn="ctr">
                <a:lnSpc>
                  <a:spcPct val="90000"/>
                </a:lnSpc>
                <a:spcBef>
                  <a:spcPct val="20000"/>
                </a:spcBef>
                <a:buSzPct val="80000"/>
              </a:pPr>
              <a:r>
                <a:rPr lang="en-US" sz="3600" b="1" dirty="0" smtClean="0">
                  <a:solidFill>
                    <a:schemeClr val="bg1"/>
                  </a:solidFill>
                </a:rPr>
                <a:t>T</a:t>
              </a:r>
            </a:p>
            <a:p>
              <a:pPr algn="ctr">
                <a:lnSpc>
                  <a:spcPct val="90000"/>
                </a:lnSpc>
                <a:spcBef>
                  <a:spcPct val="20000"/>
                </a:spcBef>
                <a:buSzPct val="80000"/>
              </a:pPr>
              <a:endParaRPr lang="en-US" sz="3600" b="1" dirty="0">
                <a:solidFill>
                  <a:schemeClr val="bg1"/>
                </a:solidFill>
              </a:endParaRPr>
            </a:p>
            <a:p>
              <a:pPr algn="ctr">
                <a:lnSpc>
                  <a:spcPct val="90000"/>
                </a:lnSpc>
                <a:spcBef>
                  <a:spcPct val="20000"/>
                </a:spcBef>
                <a:buSzPct val="80000"/>
              </a:pPr>
              <a:r>
                <a:rPr lang="en-US" sz="3600" b="1" dirty="0" smtClean="0">
                  <a:solidFill>
                    <a:schemeClr val="bg1"/>
                  </a:solidFill>
                </a:rPr>
                <a:t>A</a:t>
              </a:r>
            </a:p>
            <a:p>
              <a:pPr algn="ctr">
                <a:lnSpc>
                  <a:spcPct val="90000"/>
                </a:lnSpc>
                <a:spcBef>
                  <a:spcPct val="20000"/>
                </a:spcBef>
                <a:buSzPct val="80000"/>
              </a:pPr>
              <a:r>
                <a:rPr lang="en-US" sz="3600" b="1" dirty="0" smtClean="0">
                  <a:solidFill>
                    <a:schemeClr val="bg1"/>
                  </a:solidFill>
                </a:rPr>
                <a:t>P</a:t>
              </a:r>
              <a:br>
                <a:rPr lang="en-US" sz="3600" b="1" dirty="0" smtClean="0">
                  <a:solidFill>
                    <a:schemeClr val="bg1"/>
                  </a:solidFill>
                </a:rPr>
              </a:br>
              <a:r>
                <a:rPr lang="en-US" sz="3600" b="1" dirty="0" smtClean="0">
                  <a:solidFill>
                    <a:schemeClr val="bg1"/>
                  </a:solidFill>
                </a:rPr>
                <a:t>I</a:t>
              </a:r>
            </a:p>
          </p:txBody>
        </p:sp>
      </p:grpSp>
      <p:grpSp>
        <p:nvGrpSpPr>
          <p:cNvPr id="40" name="Group 39"/>
          <p:cNvGrpSpPr/>
          <p:nvPr/>
        </p:nvGrpSpPr>
        <p:grpSpPr>
          <a:xfrm>
            <a:off x="11188190" y="1306892"/>
            <a:ext cx="1000635" cy="4938658"/>
            <a:chOff x="11188190" y="1306892"/>
            <a:chExt cx="1000635" cy="4938658"/>
          </a:xfrm>
        </p:grpSpPr>
        <p:sp>
          <p:nvSpPr>
            <p:cNvPr id="6" name="Rectangle 5"/>
            <p:cNvSpPr/>
            <p:nvPr/>
          </p:nvSpPr>
          <p:spPr bwMode="auto">
            <a:xfrm>
              <a:off x="11188190" y="1306892"/>
              <a:ext cx="1000635" cy="49386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TextBox 6"/>
            <p:cNvSpPr txBox="1"/>
            <p:nvPr/>
          </p:nvSpPr>
          <p:spPr>
            <a:xfrm>
              <a:off x="11326120" y="1743039"/>
              <a:ext cx="718404" cy="3942619"/>
            </a:xfrm>
            <a:prstGeom prst="rect">
              <a:avLst/>
            </a:prstGeom>
            <a:noFill/>
          </p:spPr>
          <p:txBody>
            <a:bodyPr wrap="square" lIns="0" tIns="0" rIns="0" bIns="0" rtlCol="0">
              <a:spAutoFit/>
            </a:bodyPr>
            <a:lstStyle/>
            <a:p>
              <a:pPr algn="ctr">
                <a:lnSpc>
                  <a:spcPct val="90000"/>
                </a:lnSpc>
                <a:spcBef>
                  <a:spcPct val="20000"/>
                </a:spcBef>
                <a:buSzPct val="80000"/>
              </a:pPr>
              <a:r>
                <a:rPr lang="en-US" sz="3600" b="1" dirty="0" smtClean="0">
                  <a:solidFill>
                    <a:schemeClr val="bg1"/>
                  </a:solidFill>
                </a:rPr>
                <a:t>S</a:t>
              </a:r>
              <a:br>
                <a:rPr lang="en-US" sz="3600" b="1" dirty="0" smtClean="0">
                  <a:solidFill>
                    <a:schemeClr val="bg1"/>
                  </a:solidFill>
                </a:rPr>
              </a:br>
              <a:r>
                <a:rPr lang="en-US" sz="3600" b="1" dirty="0" smtClean="0">
                  <a:solidFill>
                    <a:schemeClr val="bg1"/>
                  </a:solidFill>
                </a:rPr>
                <a:t>C</a:t>
              </a:r>
            </a:p>
            <a:p>
              <a:pPr algn="ctr">
                <a:lnSpc>
                  <a:spcPct val="90000"/>
                </a:lnSpc>
                <a:spcBef>
                  <a:spcPct val="20000"/>
                </a:spcBef>
                <a:buSzPct val="80000"/>
              </a:pPr>
              <a:r>
                <a:rPr lang="en-US" sz="3600" b="1" dirty="0" smtClean="0">
                  <a:solidFill>
                    <a:schemeClr val="bg1"/>
                  </a:solidFill>
                </a:rPr>
                <a:t>R</a:t>
              </a:r>
              <a:br>
                <a:rPr lang="en-US" sz="3600" b="1" dirty="0" smtClean="0">
                  <a:solidFill>
                    <a:schemeClr val="bg1"/>
                  </a:solidFill>
                </a:rPr>
              </a:br>
              <a:r>
                <a:rPr lang="en-US" sz="3600" b="1" dirty="0" smtClean="0">
                  <a:solidFill>
                    <a:schemeClr val="bg1"/>
                  </a:solidFill>
                </a:rPr>
                <a:t>I</a:t>
              </a:r>
            </a:p>
            <a:p>
              <a:pPr algn="ctr">
                <a:lnSpc>
                  <a:spcPct val="90000"/>
                </a:lnSpc>
                <a:spcBef>
                  <a:spcPct val="20000"/>
                </a:spcBef>
                <a:buSzPct val="80000"/>
              </a:pPr>
              <a:r>
                <a:rPr lang="en-US" sz="3600" b="1" dirty="0" smtClean="0">
                  <a:solidFill>
                    <a:schemeClr val="bg1"/>
                  </a:solidFill>
                </a:rPr>
                <a:t>P</a:t>
              </a:r>
            </a:p>
            <a:p>
              <a:pPr algn="ctr">
                <a:lnSpc>
                  <a:spcPct val="90000"/>
                </a:lnSpc>
                <a:spcBef>
                  <a:spcPct val="20000"/>
                </a:spcBef>
                <a:buSzPct val="80000"/>
              </a:pPr>
              <a:r>
                <a:rPr lang="en-US" sz="3600" b="1" dirty="0" smtClean="0">
                  <a:solidFill>
                    <a:schemeClr val="bg1"/>
                  </a:solidFill>
                </a:rPr>
                <a:t>T</a:t>
              </a:r>
            </a:p>
            <a:p>
              <a:pPr algn="ctr">
                <a:lnSpc>
                  <a:spcPct val="90000"/>
                </a:lnSpc>
                <a:spcBef>
                  <a:spcPct val="20000"/>
                </a:spcBef>
                <a:buSzPct val="80000"/>
              </a:pPr>
              <a:r>
                <a:rPr lang="en-US" sz="3600" b="1" dirty="0">
                  <a:solidFill>
                    <a:schemeClr val="bg1"/>
                  </a:solidFill>
                </a:rPr>
                <a:t>S</a:t>
              </a:r>
              <a:endParaRPr lang="en-US" sz="3600" b="1" dirty="0" smtClean="0">
                <a:solidFill>
                  <a:schemeClr val="bg1"/>
                </a:solidFill>
              </a:endParaRPr>
            </a:p>
          </p:txBody>
        </p:sp>
      </p:grpSp>
      <p:grpSp>
        <p:nvGrpSpPr>
          <p:cNvPr id="43" name="Group 42"/>
          <p:cNvGrpSpPr/>
          <p:nvPr/>
        </p:nvGrpSpPr>
        <p:grpSpPr>
          <a:xfrm>
            <a:off x="6770435" y="1318491"/>
            <a:ext cx="1000635" cy="4938658"/>
            <a:chOff x="6770435" y="1318491"/>
            <a:chExt cx="1000635" cy="4938658"/>
          </a:xfrm>
        </p:grpSpPr>
        <p:sp>
          <p:nvSpPr>
            <p:cNvPr id="16" name="Rectangle 15"/>
            <p:cNvSpPr/>
            <p:nvPr/>
          </p:nvSpPr>
          <p:spPr bwMode="auto">
            <a:xfrm>
              <a:off x="6770435" y="1318491"/>
              <a:ext cx="1000635" cy="493865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TextBox 16"/>
            <p:cNvSpPr txBox="1"/>
            <p:nvPr/>
          </p:nvSpPr>
          <p:spPr>
            <a:xfrm>
              <a:off x="6912843" y="1709311"/>
              <a:ext cx="718404" cy="4243212"/>
            </a:xfrm>
            <a:prstGeom prst="rect">
              <a:avLst/>
            </a:prstGeom>
            <a:noFill/>
          </p:spPr>
          <p:txBody>
            <a:bodyPr wrap="square" lIns="0" tIns="0" rIns="0" bIns="0" rtlCol="0">
              <a:spAutoFit/>
            </a:bodyPr>
            <a:lstStyle/>
            <a:p>
              <a:pPr algn="ctr">
                <a:lnSpc>
                  <a:spcPct val="90000"/>
                </a:lnSpc>
                <a:spcBef>
                  <a:spcPct val="20000"/>
                </a:spcBef>
                <a:buSzPct val="80000"/>
              </a:pPr>
              <a:r>
                <a:rPr lang="en-US" sz="3200" b="1" dirty="0" smtClean="0">
                  <a:solidFill>
                    <a:schemeClr val="bg1"/>
                  </a:solidFill>
                </a:rPr>
                <a:t>S</a:t>
              </a:r>
            </a:p>
            <a:p>
              <a:pPr algn="ctr">
                <a:lnSpc>
                  <a:spcPct val="90000"/>
                </a:lnSpc>
                <a:spcBef>
                  <a:spcPct val="20000"/>
                </a:spcBef>
                <a:buSzPct val="80000"/>
              </a:pPr>
              <a:r>
                <a:rPr lang="en-US" sz="3200" b="1" dirty="0" smtClean="0">
                  <a:solidFill>
                    <a:schemeClr val="bg1"/>
                  </a:solidFill>
                </a:rPr>
                <a:t>E</a:t>
              </a:r>
            </a:p>
            <a:p>
              <a:pPr algn="ctr">
                <a:lnSpc>
                  <a:spcPct val="90000"/>
                </a:lnSpc>
                <a:spcBef>
                  <a:spcPct val="20000"/>
                </a:spcBef>
                <a:buSzPct val="80000"/>
              </a:pPr>
              <a:r>
                <a:rPr lang="en-US" sz="3200" b="1" dirty="0" smtClean="0">
                  <a:solidFill>
                    <a:schemeClr val="bg1"/>
                  </a:solidFill>
                </a:rPr>
                <a:t>C</a:t>
              </a:r>
            </a:p>
            <a:p>
              <a:pPr algn="ctr">
                <a:lnSpc>
                  <a:spcPct val="90000"/>
                </a:lnSpc>
                <a:spcBef>
                  <a:spcPct val="20000"/>
                </a:spcBef>
                <a:buSzPct val="80000"/>
              </a:pPr>
              <a:r>
                <a:rPr lang="en-US" sz="3200" b="1" dirty="0" smtClean="0">
                  <a:solidFill>
                    <a:schemeClr val="bg1"/>
                  </a:solidFill>
                </a:rPr>
                <a:t>U</a:t>
              </a:r>
            </a:p>
            <a:p>
              <a:pPr algn="ctr">
                <a:lnSpc>
                  <a:spcPct val="90000"/>
                </a:lnSpc>
                <a:spcBef>
                  <a:spcPct val="20000"/>
                </a:spcBef>
                <a:buSzPct val="80000"/>
              </a:pPr>
              <a:r>
                <a:rPr lang="en-US" sz="3200" b="1" dirty="0" smtClean="0">
                  <a:solidFill>
                    <a:schemeClr val="bg1"/>
                  </a:solidFill>
                </a:rPr>
                <a:t>R</a:t>
              </a:r>
            </a:p>
            <a:p>
              <a:pPr algn="ctr">
                <a:lnSpc>
                  <a:spcPct val="90000"/>
                </a:lnSpc>
                <a:spcBef>
                  <a:spcPct val="20000"/>
                </a:spcBef>
                <a:buSzPct val="80000"/>
              </a:pPr>
              <a:r>
                <a:rPr lang="en-US" sz="3200" b="1" dirty="0" smtClean="0">
                  <a:solidFill>
                    <a:schemeClr val="bg1"/>
                  </a:solidFill>
                </a:rPr>
                <a:t>I</a:t>
              </a:r>
            </a:p>
            <a:p>
              <a:pPr algn="ctr">
                <a:lnSpc>
                  <a:spcPct val="90000"/>
                </a:lnSpc>
                <a:spcBef>
                  <a:spcPct val="20000"/>
                </a:spcBef>
                <a:buSzPct val="80000"/>
              </a:pPr>
              <a:r>
                <a:rPr lang="en-US" sz="3200" b="1" dirty="0" smtClean="0">
                  <a:solidFill>
                    <a:schemeClr val="bg1"/>
                  </a:solidFill>
                </a:rPr>
                <a:t>T</a:t>
              </a:r>
            </a:p>
            <a:p>
              <a:pPr algn="ctr">
                <a:lnSpc>
                  <a:spcPct val="90000"/>
                </a:lnSpc>
                <a:spcBef>
                  <a:spcPct val="20000"/>
                </a:spcBef>
                <a:buSzPct val="80000"/>
              </a:pPr>
              <a:r>
                <a:rPr lang="en-US" sz="3200" b="1" dirty="0">
                  <a:solidFill>
                    <a:schemeClr val="bg1"/>
                  </a:solidFill>
                </a:rPr>
                <a:t>Y</a:t>
              </a:r>
              <a:endParaRPr lang="en-US" sz="3200" b="1" dirty="0" smtClean="0">
                <a:solidFill>
                  <a:schemeClr val="bg1"/>
                </a:solidFill>
              </a:endParaRPr>
            </a:p>
          </p:txBody>
        </p:sp>
      </p:grpSp>
      <p:grpSp>
        <p:nvGrpSpPr>
          <p:cNvPr id="46" name="Group 45"/>
          <p:cNvGrpSpPr/>
          <p:nvPr/>
        </p:nvGrpSpPr>
        <p:grpSpPr>
          <a:xfrm>
            <a:off x="153284" y="5277279"/>
            <a:ext cx="2255467" cy="963487"/>
            <a:chOff x="153284" y="5277279"/>
            <a:chExt cx="2255467" cy="963487"/>
          </a:xfrm>
        </p:grpSpPr>
        <p:sp>
          <p:nvSpPr>
            <p:cNvPr id="18" name="Rectangle 17"/>
            <p:cNvSpPr/>
            <p:nvPr/>
          </p:nvSpPr>
          <p:spPr bwMode="auto">
            <a:xfrm>
              <a:off x="153284" y="5277279"/>
              <a:ext cx="2255467" cy="9634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9" name="TextBox 18"/>
            <p:cNvSpPr txBox="1"/>
            <p:nvPr/>
          </p:nvSpPr>
          <p:spPr>
            <a:xfrm>
              <a:off x="273721" y="5583843"/>
              <a:ext cx="2025540" cy="394980"/>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solidFill>
                    <a:srgbClr val="FFFFFF"/>
                  </a:solidFill>
                </a:rPr>
                <a:t>Admin</a:t>
              </a:r>
              <a:endParaRPr lang="en-US" sz="2800" b="1" dirty="0">
                <a:solidFill>
                  <a:srgbClr val="FFFFFF"/>
                </a:solidFill>
              </a:endParaRPr>
            </a:p>
          </p:txBody>
        </p:sp>
      </p:grpSp>
      <p:grpSp>
        <p:nvGrpSpPr>
          <p:cNvPr id="45" name="Group 44"/>
          <p:cNvGrpSpPr/>
          <p:nvPr/>
        </p:nvGrpSpPr>
        <p:grpSpPr>
          <a:xfrm>
            <a:off x="152400" y="3218043"/>
            <a:ext cx="2255467" cy="963487"/>
            <a:chOff x="152400" y="3218043"/>
            <a:chExt cx="2255467" cy="963487"/>
          </a:xfrm>
        </p:grpSpPr>
        <p:sp>
          <p:nvSpPr>
            <p:cNvPr id="20" name="Rectangle 19"/>
            <p:cNvSpPr/>
            <p:nvPr/>
          </p:nvSpPr>
          <p:spPr bwMode="auto">
            <a:xfrm>
              <a:off x="152400" y="3218043"/>
              <a:ext cx="2255467" cy="9634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272837" y="3524607"/>
              <a:ext cx="2025540" cy="394980"/>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solidFill>
                    <a:srgbClr val="FFFFFF"/>
                  </a:solidFill>
                </a:rPr>
                <a:t>App Key</a:t>
              </a:r>
              <a:endParaRPr lang="en-US" sz="2800" b="1" dirty="0">
                <a:solidFill>
                  <a:srgbClr val="FFFFFF"/>
                </a:solidFill>
              </a:endParaRPr>
            </a:p>
          </p:txBody>
        </p:sp>
      </p:grpSp>
      <p:grpSp>
        <p:nvGrpSpPr>
          <p:cNvPr id="44" name="Group 43"/>
          <p:cNvGrpSpPr/>
          <p:nvPr/>
        </p:nvGrpSpPr>
        <p:grpSpPr>
          <a:xfrm>
            <a:off x="152399" y="1312963"/>
            <a:ext cx="2255467" cy="963487"/>
            <a:chOff x="152399" y="1312963"/>
            <a:chExt cx="2255467" cy="963487"/>
          </a:xfrm>
        </p:grpSpPr>
        <p:sp>
          <p:nvSpPr>
            <p:cNvPr id="22" name="Rectangle 21"/>
            <p:cNvSpPr/>
            <p:nvPr/>
          </p:nvSpPr>
          <p:spPr bwMode="auto">
            <a:xfrm>
              <a:off x="152399" y="1312963"/>
              <a:ext cx="2255467" cy="9634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3" name="TextBox 22"/>
            <p:cNvSpPr txBox="1"/>
            <p:nvPr/>
          </p:nvSpPr>
          <p:spPr>
            <a:xfrm>
              <a:off x="272836" y="1619527"/>
              <a:ext cx="2025540" cy="394980"/>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solidFill>
                    <a:srgbClr val="FFFFFF"/>
                  </a:solidFill>
                </a:rPr>
                <a:t>Everyone</a:t>
              </a:r>
              <a:endParaRPr lang="en-US" sz="2800" b="1" dirty="0">
                <a:solidFill>
                  <a:srgbClr val="FFFFFF"/>
                </a:solidFill>
              </a:endParaRPr>
            </a:p>
          </p:txBody>
        </p:sp>
      </p:grpSp>
      <p:sp>
        <p:nvSpPr>
          <p:cNvPr id="25" name="Right Arrow 24"/>
          <p:cNvSpPr/>
          <p:nvPr/>
        </p:nvSpPr>
        <p:spPr bwMode="auto">
          <a:xfrm>
            <a:off x="2670639" y="3163296"/>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6" name="Right Arrow 25"/>
          <p:cNvSpPr/>
          <p:nvPr/>
        </p:nvSpPr>
        <p:spPr bwMode="auto">
          <a:xfrm flipH="1">
            <a:off x="2669755" y="3753644"/>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 name="Right Arrow 29"/>
          <p:cNvSpPr/>
          <p:nvPr/>
        </p:nvSpPr>
        <p:spPr bwMode="auto">
          <a:xfrm flipH="1">
            <a:off x="7773695" y="3673011"/>
            <a:ext cx="1909912"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8" name="Right Arrow 27"/>
          <p:cNvSpPr/>
          <p:nvPr/>
        </p:nvSpPr>
        <p:spPr bwMode="auto">
          <a:xfrm>
            <a:off x="7788021" y="3280625"/>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9" name="Right Arrow 28"/>
          <p:cNvSpPr/>
          <p:nvPr/>
        </p:nvSpPr>
        <p:spPr bwMode="auto">
          <a:xfrm>
            <a:off x="9363775" y="3290688"/>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1" name="Group 40"/>
          <p:cNvGrpSpPr/>
          <p:nvPr/>
        </p:nvGrpSpPr>
        <p:grpSpPr>
          <a:xfrm>
            <a:off x="8100393" y="3217161"/>
            <a:ext cx="1260888" cy="963487"/>
            <a:chOff x="8100393" y="3217161"/>
            <a:chExt cx="1260888" cy="963487"/>
          </a:xfrm>
        </p:grpSpPr>
        <p:sp>
          <p:nvSpPr>
            <p:cNvPr id="27" name="Rectangle 26"/>
            <p:cNvSpPr/>
            <p:nvPr/>
          </p:nvSpPr>
          <p:spPr bwMode="auto">
            <a:xfrm>
              <a:off x="8100393" y="3217161"/>
              <a:ext cx="1260888" cy="9634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1" name="TextBox 30"/>
            <p:cNvSpPr txBox="1"/>
            <p:nvPr/>
          </p:nvSpPr>
          <p:spPr>
            <a:xfrm>
              <a:off x="8156905" y="3560036"/>
              <a:ext cx="1160580" cy="253916"/>
            </a:xfrm>
            <a:prstGeom prst="rect">
              <a:avLst/>
            </a:prstGeom>
            <a:noFill/>
          </p:spPr>
          <p:txBody>
            <a:bodyPr wrap="square" lIns="0" tIns="0" rIns="0" bIns="0" rtlCol="0">
              <a:spAutoFit/>
            </a:bodyPr>
            <a:lstStyle/>
            <a:p>
              <a:pPr algn="ctr">
                <a:lnSpc>
                  <a:spcPct val="90000"/>
                </a:lnSpc>
                <a:spcBef>
                  <a:spcPct val="20000"/>
                </a:spcBef>
                <a:buSzPct val="80000"/>
              </a:pPr>
              <a:r>
                <a:rPr lang="en-US" sz="1800" b="1" dirty="0" smtClean="0">
                  <a:solidFill>
                    <a:srgbClr val="FFFFFF"/>
                  </a:solidFill>
                </a:rPr>
                <a:t>APP Key?</a:t>
              </a:r>
              <a:endParaRPr lang="en-US" sz="1800" b="1" dirty="0">
                <a:solidFill>
                  <a:srgbClr val="FFFFFF"/>
                </a:solidFill>
              </a:endParaRPr>
            </a:p>
          </p:txBody>
        </p:sp>
      </p:grpSp>
      <p:sp>
        <p:nvSpPr>
          <p:cNvPr id="32" name="Right Arrow 31"/>
          <p:cNvSpPr/>
          <p:nvPr/>
        </p:nvSpPr>
        <p:spPr bwMode="auto">
          <a:xfrm flipH="1">
            <a:off x="7783758" y="5730537"/>
            <a:ext cx="1909912"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4" name="Right Arrow 33"/>
          <p:cNvSpPr/>
          <p:nvPr/>
        </p:nvSpPr>
        <p:spPr bwMode="auto">
          <a:xfrm>
            <a:off x="7798084" y="5338151"/>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5" name="Right Arrow 34"/>
          <p:cNvSpPr/>
          <p:nvPr/>
        </p:nvSpPr>
        <p:spPr bwMode="auto">
          <a:xfrm>
            <a:off x="9373838" y="5348214"/>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2" name="Group 41"/>
          <p:cNvGrpSpPr/>
          <p:nvPr/>
        </p:nvGrpSpPr>
        <p:grpSpPr>
          <a:xfrm>
            <a:off x="8110456" y="5274687"/>
            <a:ext cx="1260888" cy="963487"/>
            <a:chOff x="8110456" y="5274687"/>
            <a:chExt cx="1260888" cy="963487"/>
          </a:xfrm>
        </p:grpSpPr>
        <p:sp>
          <p:nvSpPr>
            <p:cNvPr id="33" name="Rectangle 32"/>
            <p:cNvSpPr/>
            <p:nvPr/>
          </p:nvSpPr>
          <p:spPr bwMode="auto">
            <a:xfrm>
              <a:off x="8110456" y="5274687"/>
              <a:ext cx="1260888" cy="9634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6" name="TextBox 35"/>
            <p:cNvSpPr txBox="1"/>
            <p:nvPr/>
          </p:nvSpPr>
          <p:spPr>
            <a:xfrm>
              <a:off x="8166968" y="5490563"/>
              <a:ext cx="1160580" cy="558615"/>
            </a:xfrm>
            <a:prstGeom prst="rect">
              <a:avLst/>
            </a:prstGeom>
            <a:noFill/>
          </p:spPr>
          <p:txBody>
            <a:bodyPr wrap="square" lIns="0" tIns="0" rIns="0" bIns="0" rtlCol="0">
              <a:spAutoFit/>
            </a:bodyPr>
            <a:lstStyle/>
            <a:p>
              <a:pPr algn="ctr">
                <a:lnSpc>
                  <a:spcPct val="90000"/>
                </a:lnSpc>
                <a:spcBef>
                  <a:spcPct val="20000"/>
                </a:spcBef>
                <a:buSzPct val="80000"/>
              </a:pPr>
              <a:r>
                <a:rPr lang="en-US" sz="1800" b="1" dirty="0" smtClean="0">
                  <a:solidFill>
                    <a:srgbClr val="FFFFFF"/>
                  </a:solidFill>
                </a:rPr>
                <a:t>Master</a:t>
              </a:r>
            </a:p>
            <a:p>
              <a:pPr algn="ctr">
                <a:lnSpc>
                  <a:spcPct val="90000"/>
                </a:lnSpc>
                <a:spcBef>
                  <a:spcPct val="20000"/>
                </a:spcBef>
                <a:buSzPct val="80000"/>
              </a:pPr>
              <a:r>
                <a:rPr lang="en-US" sz="1800" b="1" dirty="0" smtClean="0">
                  <a:solidFill>
                    <a:srgbClr val="FFFFFF"/>
                  </a:solidFill>
                </a:rPr>
                <a:t>Key?</a:t>
              </a:r>
              <a:endParaRPr lang="en-US" sz="1800" b="1" dirty="0">
                <a:solidFill>
                  <a:srgbClr val="FFFFFF"/>
                </a:solidFill>
              </a:endParaRPr>
            </a:p>
          </p:txBody>
        </p:sp>
      </p:grpSp>
      <p:sp>
        <p:nvSpPr>
          <p:cNvPr id="37" name="Right Arrow 36"/>
          <p:cNvSpPr/>
          <p:nvPr/>
        </p:nvSpPr>
        <p:spPr bwMode="auto">
          <a:xfrm>
            <a:off x="2702600" y="5242675"/>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ight Arrow 37"/>
          <p:cNvSpPr/>
          <p:nvPr/>
        </p:nvSpPr>
        <p:spPr bwMode="auto">
          <a:xfrm flipH="1">
            <a:off x="2701716" y="5833023"/>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7" name="TextBox 46"/>
          <p:cNvSpPr txBox="1"/>
          <p:nvPr/>
        </p:nvSpPr>
        <p:spPr>
          <a:xfrm>
            <a:off x="357591" y="6390218"/>
            <a:ext cx="4601034" cy="282129"/>
          </a:xfrm>
          <a:prstGeom prst="rect">
            <a:avLst/>
          </a:prstGeom>
          <a:noFill/>
        </p:spPr>
        <p:txBody>
          <a:bodyPr wrap="square" lIns="0" tIns="0" rIns="0" bIns="0" rtlCol="0">
            <a:spAutoFit/>
          </a:bodyPr>
          <a:lstStyle/>
          <a:p>
            <a:pPr>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*Passes App Key / </a:t>
            </a:r>
            <a:r>
              <a:rPr lang="en-US" sz="2000" dirty="0" err="1" smtClean="0">
                <a:gradFill>
                  <a:gsLst>
                    <a:gs pos="0">
                      <a:srgbClr val="292929">
                        <a:lumMod val="90000"/>
                        <a:lumOff val="10000"/>
                      </a:srgbClr>
                    </a:gs>
                    <a:gs pos="86000">
                      <a:srgbClr val="292929">
                        <a:lumMod val="90000"/>
                        <a:lumOff val="10000"/>
                      </a:srgbClr>
                    </a:gs>
                  </a:gsLst>
                  <a:lin ang="5400000" scaled="0"/>
                </a:gradFill>
              </a:rPr>
              <a:t>Auth</a:t>
            </a:r>
            <a:r>
              <a:rPr lang="en-US" sz="2000" dirty="0" smtClean="0">
                <a:gradFill>
                  <a:gsLst>
                    <a:gs pos="0">
                      <a:srgbClr val="292929">
                        <a:lumMod val="90000"/>
                        <a:lumOff val="10000"/>
                      </a:srgbClr>
                    </a:gs>
                    <a:gs pos="86000">
                      <a:srgbClr val="292929">
                        <a:lumMod val="90000"/>
                        <a:lumOff val="10000"/>
                      </a:srgbClr>
                    </a:gs>
                  </a:gsLst>
                  <a:lin ang="5400000" scaled="0"/>
                </a:gradFill>
              </a:rPr>
              <a:t> user </a:t>
            </a:r>
            <a:r>
              <a:rPr lang="en-US" sz="2000" dirty="0" err="1" smtClean="0">
                <a:gradFill>
                  <a:gsLst>
                    <a:gs pos="0">
                      <a:srgbClr val="292929">
                        <a:lumMod val="90000"/>
                        <a:lumOff val="10000"/>
                      </a:srgbClr>
                    </a:gs>
                    <a:gs pos="86000">
                      <a:srgbClr val="292929">
                        <a:lumMod val="90000"/>
                        <a:lumOff val="10000"/>
                      </a:srgbClr>
                    </a:gs>
                  </a:gsLst>
                  <a:lin ang="5400000" scaled="0"/>
                </a:gradFill>
              </a:rPr>
              <a:t>rescritions</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48" name="TextBox 47"/>
          <p:cNvSpPr txBox="1"/>
          <p:nvPr/>
        </p:nvSpPr>
        <p:spPr>
          <a:xfrm>
            <a:off x="352788" y="4332111"/>
            <a:ext cx="5164816" cy="282129"/>
          </a:xfrm>
          <a:prstGeom prst="rect">
            <a:avLst/>
          </a:prstGeom>
          <a:noFill/>
        </p:spPr>
        <p:txBody>
          <a:bodyPr wrap="square" lIns="0" tIns="0" rIns="0" bIns="0" rtlCol="0">
            <a:spAutoFit/>
          </a:bodyPr>
          <a:lstStyle/>
          <a:p>
            <a:pPr>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*should only be used during </a:t>
            </a:r>
            <a:r>
              <a:rPr lang="en-US" sz="2000" dirty="0" err="1" smtClean="0">
                <a:gradFill>
                  <a:gsLst>
                    <a:gs pos="0">
                      <a:srgbClr val="292929">
                        <a:lumMod val="90000"/>
                        <a:lumOff val="10000"/>
                      </a:srgbClr>
                    </a:gs>
                    <a:gs pos="86000">
                      <a:srgbClr val="292929">
                        <a:lumMod val="90000"/>
                        <a:lumOff val="10000"/>
                      </a:srgbClr>
                    </a:gs>
                  </a:gsLst>
                  <a:lin ang="5400000" scaled="0"/>
                </a:gradFill>
              </a:rPr>
              <a:t>dev</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
        <p:nvSpPr>
          <p:cNvPr id="53" name="Right Arrow 52"/>
          <p:cNvSpPr/>
          <p:nvPr/>
        </p:nvSpPr>
        <p:spPr bwMode="auto">
          <a:xfrm>
            <a:off x="10788898" y="2123634"/>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ight Arrow 53"/>
          <p:cNvSpPr/>
          <p:nvPr/>
        </p:nvSpPr>
        <p:spPr bwMode="auto">
          <a:xfrm flipH="1">
            <a:off x="10785802" y="2938696"/>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5" name="Right Arrow 54"/>
          <p:cNvSpPr/>
          <p:nvPr/>
        </p:nvSpPr>
        <p:spPr bwMode="auto">
          <a:xfrm>
            <a:off x="10792618" y="3783611"/>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6" name="Right Arrow 55"/>
          <p:cNvSpPr/>
          <p:nvPr/>
        </p:nvSpPr>
        <p:spPr bwMode="auto">
          <a:xfrm flipH="1">
            <a:off x="10789522" y="4733773"/>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7" name="Lightning Bolt 56"/>
          <p:cNvSpPr/>
          <p:nvPr/>
        </p:nvSpPr>
        <p:spPr bwMode="auto">
          <a:xfrm>
            <a:off x="4269551" y="5714718"/>
            <a:ext cx="705587" cy="634969"/>
          </a:xfrm>
          <a:prstGeom prst="lightningBol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8" name="TextBox 57"/>
          <p:cNvSpPr txBox="1"/>
          <p:nvPr/>
        </p:nvSpPr>
        <p:spPr>
          <a:xfrm>
            <a:off x="4918091" y="5633659"/>
            <a:ext cx="1364635" cy="782778"/>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solidFill>
                  <a:schemeClr val="accent5"/>
                </a:solidFill>
              </a:rPr>
              <a:t>403 on deny</a:t>
            </a:r>
            <a:endParaRPr lang="en-US" sz="2800" b="1" dirty="0">
              <a:solidFill>
                <a:schemeClr val="accent5"/>
              </a:solidFill>
            </a:endParaRPr>
          </a:p>
        </p:txBody>
      </p:sp>
    </p:spTree>
    <p:extLst>
      <p:ext uri="{BB962C8B-B14F-4D97-AF65-F5344CB8AC3E}">
        <p14:creationId xmlns:p14="http://schemas.microsoft.com/office/powerpoint/2010/main" val="1471085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dissolve">
                                      <p:cBhvr>
                                        <p:cTn id="13" dur="500"/>
                                        <p:tgtEl>
                                          <p:spTgt spid="5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dissolve">
                                      <p:cBhvr>
                                        <p:cTn id="16" dur="500"/>
                                        <p:tgtEl>
                                          <p:spTgt spid="5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dissolve">
                                      <p:cBhvr>
                                        <p:cTn id="19" dur="500"/>
                                        <p:tgtEl>
                                          <p:spTgt spid="5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dissolve">
                                      <p:cBhvr>
                                        <p:cTn id="22" dur="500"/>
                                        <p:tgtEl>
                                          <p:spTgt spid="5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dissolve">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dissolve">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dissolve">
                                      <p:cBhvr>
                                        <p:cTn id="43" dur="500"/>
                                        <p:tgtEl>
                                          <p:spTgt spid="45"/>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dissolve">
                                      <p:cBhvr>
                                        <p:cTn id="46" dur="500"/>
                                        <p:tgtEl>
                                          <p:spTgt spid="48"/>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p:tgtEl>
                                          <p:spTgt spid="25"/>
                                        </p:tgtEl>
                                        <p:attrNameLst>
                                          <p:attrName>ppt_x</p:attrName>
                                        </p:attrNameLst>
                                      </p:cBhvr>
                                      <p:tavLst>
                                        <p:tav tm="0">
                                          <p:val>
                                            <p:strVal val="#ppt_x-#ppt_w*1.125000"/>
                                          </p:val>
                                        </p:tav>
                                        <p:tav tm="100000">
                                          <p:val>
                                            <p:strVal val="#ppt_x"/>
                                          </p:val>
                                        </p:tav>
                                      </p:tavLst>
                                    </p:anim>
                                    <p:animEffect transition="in" filter="wipe(right)">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p:tgtEl>
                                          <p:spTgt spid="28"/>
                                        </p:tgtEl>
                                        <p:attrNameLst>
                                          <p:attrName>ppt_x</p:attrName>
                                        </p:attrNameLst>
                                      </p:cBhvr>
                                      <p:tavLst>
                                        <p:tav tm="0">
                                          <p:val>
                                            <p:strVal val="#ppt_x-#ppt_w*1.125000"/>
                                          </p:val>
                                        </p:tav>
                                        <p:tav tm="100000">
                                          <p:val>
                                            <p:strVal val="#ppt_x"/>
                                          </p:val>
                                        </p:tav>
                                      </p:tavLst>
                                    </p:anim>
                                    <p:animEffect transition="in" filter="wipe(right)">
                                      <p:cBhvr>
                                        <p:cTn id="58" dur="500"/>
                                        <p:tgtEl>
                                          <p:spTgt spid="28"/>
                                        </p:tgtEl>
                                      </p:cBhvr>
                                    </p:animEffect>
                                  </p:childTnLst>
                                </p:cTn>
                              </p:par>
                              <p:par>
                                <p:cTn id="59" presetID="12" presetClass="entr" presetSubtype="8" fill="hold"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p:tgtEl>
                                          <p:spTgt spid="41"/>
                                        </p:tgtEl>
                                        <p:attrNameLst>
                                          <p:attrName>ppt_x</p:attrName>
                                        </p:attrNameLst>
                                      </p:cBhvr>
                                      <p:tavLst>
                                        <p:tav tm="0">
                                          <p:val>
                                            <p:strVal val="#ppt_x-#ppt_w*1.125000"/>
                                          </p:val>
                                        </p:tav>
                                        <p:tav tm="100000">
                                          <p:val>
                                            <p:strVal val="#ppt_x"/>
                                          </p:val>
                                        </p:tav>
                                      </p:tavLst>
                                    </p:anim>
                                    <p:animEffect transition="in" filter="wipe(right)">
                                      <p:cBhvr>
                                        <p:cTn id="62" dur="500"/>
                                        <p:tgtEl>
                                          <p:spTgt spid="4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p:tgtEl>
                                          <p:spTgt spid="29"/>
                                        </p:tgtEl>
                                        <p:attrNameLst>
                                          <p:attrName>ppt_x</p:attrName>
                                        </p:attrNameLst>
                                      </p:cBhvr>
                                      <p:tavLst>
                                        <p:tav tm="0">
                                          <p:val>
                                            <p:strVal val="#ppt_x-#ppt_w*1.125000"/>
                                          </p:val>
                                        </p:tav>
                                        <p:tav tm="100000">
                                          <p:val>
                                            <p:strVal val="#ppt_x"/>
                                          </p:val>
                                        </p:tav>
                                      </p:tavLst>
                                    </p:anim>
                                    <p:animEffect transition="in" filter="wipe(right)">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2"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ppt_x</p:attrName>
                                        </p:attrNameLst>
                                      </p:cBhvr>
                                      <p:tavLst>
                                        <p:tav tm="0">
                                          <p:val>
                                            <p:strVal val="#ppt_x+#ppt_w*1.125000"/>
                                          </p:val>
                                        </p:tav>
                                        <p:tav tm="100000">
                                          <p:val>
                                            <p:strVal val="#ppt_x"/>
                                          </p:val>
                                        </p:tav>
                                      </p:tavLst>
                                    </p:anim>
                                    <p:animEffect transition="in" filter="wipe(left)">
                                      <p:cBhvr>
                                        <p:cTn id="72" dur="500"/>
                                        <p:tgtEl>
                                          <p:spTgt spid="30"/>
                                        </p:tgtEl>
                                      </p:cBhvr>
                                    </p:animEffect>
                                  </p:childTnLst>
                                </p:cTn>
                              </p:par>
                              <p:par>
                                <p:cTn id="73" presetID="12" presetClass="entr" presetSubtype="2"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p:tgtEl>
                                          <p:spTgt spid="26"/>
                                        </p:tgtEl>
                                        <p:attrNameLst>
                                          <p:attrName>ppt_x</p:attrName>
                                        </p:attrNameLst>
                                      </p:cBhvr>
                                      <p:tavLst>
                                        <p:tav tm="0">
                                          <p:val>
                                            <p:strVal val="#ppt_x+#ppt_w*1.125000"/>
                                          </p:val>
                                        </p:tav>
                                        <p:tav tm="100000">
                                          <p:val>
                                            <p:strVal val="#ppt_x"/>
                                          </p:val>
                                        </p:tav>
                                      </p:tavLst>
                                    </p:anim>
                                    <p:animEffect transition="in" filter="wipe(left)">
                                      <p:cBhvr>
                                        <p:cTn id="76" dur="500"/>
                                        <p:tgtEl>
                                          <p:spTgt spid="26"/>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nodeType="click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dissolve">
                                      <p:cBhvr>
                                        <p:cTn id="81" dur="500"/>
                                        <p:tgtEl>
                                          <p:spTgt spid="46"/>
                                        </p:tgtEl>
                                      </p:cBhvr>
                                    </p:animEffect>
                                  </p:childTnLst>
                                </p:cTn>
                              </p:par>
                              <p:par>
                                <p:cTn id="82" presetID="9" presetClass="entr" presetSubtype="0"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dissolve">
                                      <p:cBhvr>
                                        <p:cTn id="84" dur="500"/>
                                        <p:tgtEl>
                                          <p:spTgt spid="47"/>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8" fill="hold" grpId="0" nodeType="click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p:tgtEl>
                                          <p:spTgt spid="37"/>
                                        </p:tgtEl>
                                        <p:attrNameLst>
                                          <p:attrName>ppt_x</p:attrName>
                                        </p:attrNameLst>
                                      </p:cBhvr>
                                      <p:tavLst>
                                        <p:tav tm="0">
                                          <p:val>
                                            <p:strVal val="#ppt_x-#ppt_w*1.125000"/>
                                          </p:val>
                                        </p:tav>
                                        <p:tav tm="100000">
                                          <p:val>
                                            <p:strVal val="#ppt_x"/>
                                          </p:val>
                                        </p:tav>
                                      </p:tavLst>
                                    </p:anim>
                                    <p:animEffect transition="in" filter="wipe(right)">
                                      <p:cBhvr>
                                        <p:cTn id="90" dur="500"/>
                                        <p:tgtEl>
                                          <p:spTgt spid="37"/>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8" fill="hold" grpId="0" nodeType="click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p:tgtEl>
                                          <p:spTgt spid="34"/>
                                        </p:tgtEl>
                                        <p:attrNameLst>
                                          <p:attrName>ppt_x</p:attrName>
                                        </p:attrNameLst>
                                      </p:cBhvr>
                                      <p:tavLst>
                                        <p:tav tm="0">
                                          <p:val>
                                            <p:strVal val="#ppt_x-#ppt_w*1.125000"/>
                                          </p:val>
                                        </p:tav>
                                        <p:tav tm="100000">
                                          <p:val>
                                            <p:strVal val="#ppt_x"/>
                                          </p:val>
                                        </p:tav>
                                      </p:tavLst>
                                    </p:anim>
                                    <p:animEffect transition="in" filter="wipe(right)">
                                      <p:cBhvr>
                                        <p:cTn id="96" dur="500"/>
                                        <p:tgtEl>
                                          <p:spTgt spid="34"/>
                                        </p:tgtEl>
                                      </p:cBhvr>
                                    </p:animEffect>
                                  </p:childTnLst>
                                </p:cTn>
                              </p:par>
                              <p:par>
                                <p:cTn id="97" presetID="12" presetClass="entr" presetSubtype="8" fill="hold" nodeType="withEffect">
                                  <p:stCondLst>
                                    <p:cond delay="0"/>
                                  </p:stCondLst>
                                  <p:childTnLst>
                                    <p:set>
                                      <p:cBhvr>
                                        <p:cTn id="98" dur="1" fill="hold">
                                          <p:stCondLst>
                                            <p:cond delay="0"/>
                                          </p:stCondLst>
                                        </p:cTn>
                                        <p:tgtEl>
                                          <p:spTgt spid="42"/>
                                        </p:tgtEl>
                                        <p:attrNameLst>
                                          <p:attrName>style.visibility</p:attrName>
                                        </p:attrNameLst>
                                      </p:cBhvr>
                                      <p:to>
                                        <p:strVal val="visible"/>
                                      </p:to>
                                    </p:set>
                                    <p:anim calcmode="lin" valueType="num">
                                      <p:cBhvr additive="base">
                                        <p:cTn id="99" dur="500"/>
                                        <p:tgtEl>
                                          <p:spTgt spid="42"/>
                                        </p:tgtEl>
                                        <p:attrNameLst>
                                          <p:attrName>ppt_x</p:attrName>
                                        </p:attrNameLst>
                                      </p:cBhvr>
                                      <p:tavLst>
                                        <p:tav tm="0">
                                          <p:val>
                                            <p:strVal val="#ppt_x-#ppt_w*1.125000"/>
                                          </p:val>
                                        </p:tav>
                                        <p:tav tm="100000">
                                          <p:val>
                                            <p:strVal val="#ppt_x"/>
                                          </p:val>
                                        </p:tav>
                                      </p:tavLst>
                                    </p:anim>
                                    <p:animEffect transition="in" filter="wipe(right)">
                                      <p:cBhvr>
                                        <p:cTn id="100" dur="500"/>
                                        <p:tgtEl>
                                          <p:spTgt spid="42"/>
                                        </p:tgtEl>
                                      </p:cBhvr>
                                    </p:animEffect>
                                  </p:childTnLst>
                                </p:cTn>
                              </p:par>
                              <p:par>
                                <p:cTn id="101" presetID="12" presetClass="entr" presetSubtype="8"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 calcmode="lin" valueType="num">
                                      <p:cBhvr additive="base">
                                        <p:cTn id="103" dur="500"/>
                                        <p:tgtEl>
                                          <p:spTgt spid="35"/>
                                        </p:tgtEl>
                                        <p:attrNameLst>
                                          <p:attrName>ppt_x</p:attrName>
                                        </p:attrNameLst>
                                      </p:cBhvr>
                                      <p:tavLst>
                                        <p:tav tm="0">
                                          <p:val>
                                            <p:strVal val="#ppt_x-#ppt_w*1.125000"/>
                                          </p:val>
                                        </p:tav>
                                        <p:tav tm="100000">
                                          <p:val>
                                            <p:strVal val="#ppt_x"/>
                                          </p:val>
                                        </p:tav>
                                      </p:tavLst>
                                    </p:anim>
                                    <p:animEffect transition="in" filter="wipe(right)">
                                      <p:cBhvr>
                                        <p:cTn id="104" dur="500"/>
                                        <p:tgtEl>
                                          <p:spTgt spid="35"/>
                                        </p:tgtEl>
                                      </p:cBhvr>
                                    </p:animEffect>
                                  </p:childTnLst>
                                </p:cTn>
                              </p:par>
                            </p:childTnLst>
                          </p:cTn>
                        </p:par>
                      </p:childTnLst>
                    </p:cTn>
                  </p:par>
                  <p:par>
                    <p:cTn id="105" fill="hold">
                      <p:stCondLst>
                        <p:cond delay="indefinite"/>
                      </p:stCondLst>
                      <p:childTnLst>
                        <p:par>
                          <p:cTn id="106" fill="hold">
                            <p:stCondLst>
                              <p:cond delay="0"/>
                            </p:stCondLst>
                            <p:childTnLst>
                              <p:par>
                                <p:cTn id="107" presetID="12" presetClass="entr" presetSubtype="2" fill="hold" grpId="0" nodeType="click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additive="base">
                                        <p:cTn id="109" dur="500"/>
                                        <p:tgtEl>
                                          <p:spTgt spid="32"/>
                                        </p:tgtEl>
                                        <p:attrNameLst>
                                          <p:attrName>ppt_x</p:attrName>
                                        </p:attrNameLst>
                                      </p:cBhvr>
                                      <p:tavLst>
                                        <p:tav tm="0">
                                          <p:val>
                                            <p:strVal val="#ppt_x+#ppt_w*1.125000"/>
                                          </p:val>
                                        </p:tav>
                                        <p:tav tm="100000">
                                          <p:val>
                                            <p:strVal val="#ppt_x"/>
                                          </p:val>
                                        </p:tav>
                                      </p:tavLst>
                                    </p:anim>
                                    <p:animEffect transition="in" filter="wipe(left)">
                                      <p:cBhvr>
                                        <p:cTn id="110" dur="500"/>
                                        <p:tgtEl>
                                          <p:spTgt spid="32"/>
                                        </p:tgtEl>
                                      </p:cBhvr>
                                    </p:animEffect>
                                  </p:childTnLst>
                                </p:cTn>
                              </p:par>
                              <p:par>
                                <p:cTn id="111" presetID="12" presetClass="entr" presetSubtype="2" fill="hold" grpId="0" nodeType="with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additive="base">
                                        <p:cTn id="113" dur="500"/>
                                        <p:tgtEl>
                                          <p:spTgt spid="38"/>
                                        </p:tgtEl>
                                        <p:attrNameLst>
                                          <p:attrName>ppt_x</p:attrName>
                                        </p:attrNameLst>
                                      </p:cBhvr>
                                      <p:tavLst>
                                        <p:tav tm="0">
                                          <p:val>
                                            <p:strVal val="#ppt_x+#ppt_w*1.125000"/>
                                          </p:val>
                                        </p:tav>
                                        <p:tav tm="100000">
                                          <p:val>
                                            <p:strVal val="#ppt_x"/>
                                          </p:val>
                                        </p:tav>
                                      </p:tavLst>
                                    </p:anim>
                                    <p:animEffect transition="in" filter="wipe(left)">
                                      <p:cBhvr>
                                        <p:cTn id="114" dur="500"/>
                                        <p:tgtEl>
                                          <p:spTgt spid="38"/>
                                        </p:tgtEl>
                                      </p:cBhvr>
                                    </p:animEffect>
                                  </p:childTnLst>
                                </p:cTn>
                              </p:par>
                            </p:childTnLst>
                          </p:cTn>
                        </p:par>
                      </p:childTnLst>
                    </p:cTn>
                  </p:par>
                  <p:par>
                    <p:cTn id="115" fill="hold">
                      <p:stCondLst>
                        <p:cond delay="indefinite"/>
                      </p:stCondLst>
                      <p:childTnLst>
                        <p:par>
                          <p:cTn id="116" fill="hold">
                            <p:stCondLst>
                              <p:cond delay="0"/>
                            </p:stCondLst>
                            <p:childTnLst>
                              <p:par>
                                <p:cTn id="117" presetID="9" presetClass="entr" presetSubtype="0" fill="hold" grpId="0" nodeType="clickEffect">
                                  <p:stCondLst>
                                    <p:cond delay="0"/>
                                  </p:stCondLst>
                                  <p:childTnLst>
                                    <p:set>
                                      <p:cBhvr>
                                        <p:cTn id="118" dur="1" fill="hold">
                                          <p:stCondLst>
                                            <p:cond delay="0"/>
                                          </p:stCondLst>
                                        </p:cTn>
                                        <p:tgtEl>
                                          <p:spTgt spid="58"/>
                                        </p:tgtEl>
                                        <p:attrNameLst>
                                          <p:attrName>style.visibility</p:attrName>
                                        </p:attrNameLst>
                                      </p:cBhvr>
                                      <p:to>
                                        <p:strVal val="visible"/>
                                      </p:to>
                                    </p:set>
                                    <p:animEffect transition="in" filter="dissolve">
                                      <p:cBhvr>
                                        <p:cTn id="119" dur="500"/>
                                        <p:tgtEl>
                                          <p:spTgt spid="58"/>
                                        </p:tgtEl>
                                      </p:cBhvr>
                                    </p:animEffect>
                                  </p:childTnLst>
                                </p:cTn>
                              </p:par>
                              <p:par>
                                <p:cTn id="120" presetID="9" presetClass="entr" presetSubtype="0" fill="hold" grpId="0" nodeType="with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dissolve">
                                      <p:cBhvr>
                                        <p:cTn id="12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0" grpId="0" animBg="1"/>
      <p:bldP spid="28" grpId="0" animBg="1"/>
      <p:bldP spid="29" grpId="0" animBg="1"/>
      <p:bldP spid="32" grpId="0" animBg="1"/>
      <p:bldP spid="34" grpId="0" animBg="1"/>
      <p:bldP spid="35" grpId="0" animBg="1"/>
      <p:bldP spid="37" grpId="0" animBg="1"/>
      <p:bldP spid="38" grpId="0" animBg="1"/>
      <p:bldP spid="47" grpId="0"/>
      <p:bldP spid="48" grpId="0"/>
      <p:bldP spid="53" grpId="0" animBg="1"/>
      <p:bldP spid="54" grpId="0" animBg="1"/>
      <p:bldP spid="55" grpId="0" animBg="1"/>
      <p:bldP spid="56" grpId="0" animBg="1"/>
      <p:bldP spid="57" grpId="0" animBg="1"/>
      <p:bldP spid="58"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Authenticated Users</a:t>
            </a:r>
            <a:endParaRPr lang="en-US" dirty="0"/>
          </a:p>
        </p:txBody>
      </p:sp>
      <p:grpSp>
        <p:nvGrpSpPr>
          <p:cNvPr id="51" name="Group 50"/>
          <p:cNvGrpSpPr/>
          <p:nvPr/>
        </p:nvGrpSpPr>
        <p:grpSpPr>
          <a:xfrm>
            <a:off x="169338" y="3019778"/>
            <a:ext cx="1707494" cy="1016000"/>
            <a:chOff x="169338" y="3019778"/>
            <a:chExt cx="1707494" cy="1016000"/>
          </a:xfrm>
        </p:grpSpPr>
        <p:sp>
          <p:nvSpPr>
            <p:cNvPr id="4" name="Rectangle 3"/>
            <p:cNvSpPr/>
            <p:nvPr/>
          </p:nvSpPr>
          <p:spPr bwMode="auto">
            <a:xfrm>
              <a:off x="169338" y="3019778"/>
              <a:ext cx="1707494" cy="1016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TextBox 4"/>
            <p:cNvSpPr txBox="1"/>
            <p:nvPr/>
          </p:nvSpPr>
          <p:spPr>
            <a:xfrm>
              <a:off x="324565" y="3316111"/>
              <a:ext cx="1397040" cy="451406"/>
            </a:xfrm>
            <a:prstGeom prst="rect">
              <a:avLst/>
            </a:prstGeom>
            <a:noFill/>
          </p:spPr>
          <p:txBody>
            <a:bodyPr wrap="square" lIns="0" tIns="0" rIns="0" bIns="0" rtlCol="0">
              <a:spAutoFit/>
            </a:bodyPr>
            <a:lstStyle/>
            <a:p>
              <a:pPr algn="ctr">
                <a:lnSpc>
                  <a:spcPct val="90000"/>
                </a:lnSpc>
                <a:spcBef>
                  <a:spcPct val="20000"/>
                </a:spcBef>
                <a:buSzPct val="80000"/>
              </a:pPr>
              <a:r>
                <a:rPr lang="en-US" sz="3200" b="1" dirty="0" smtClean="0">
                  <a:solidFill>
                    <a:srgbClr val="FFFFFF"/>
                  </a:solidFill>
                </a:rPr>
                <a:t>APP</a:t>
              </a:r>
              <a:endParaRPr lang="en-US" sz="3200" b="1" dirty="0">
                <a:solidFill>
                  <a:srgbClr val="FFFFFF"/>
                </a:solidFill>
              </a:endParaRPr>
            </a:p>
          </p:txBody>
        </p:sp>
      </p:grpSp>
      <p:grpSp>
        <p:nvGrpSpPr>
          <p:cNvPr id="8" name="Group 7"/>
          <p:cNvGrpSpPr/>
          <p:nvPr/>
        </p:nvGrpSpPr>
        <p:grpSpPr>
          <a:xfrm>
            <a:off x="9575415" y="1124979"/>
            <a:ext cx="1000635" cy="4938658"/>
            <a:chOff x="9672768" y="1308424"/>
            <a:chExt cx="1000635" cy="4938658"/>
          </a:xfrm>
        </p:grpSpPr>
        <p:sp>
          <p:nvSpPr>
            <p:cNvPr id="9" name="Rectangle 8"/>
            <p:cNvSpPr/>
            <p:nvPr/>
          </p:nvSpPr>
          <p:spPr bwMode="auto">
            <a:xfrm>
              <a:off x="9672768" y="1308424"/>
              <a:ext cx="1000635" cy="493865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TextBox 9"/>
            <p:cNvSpPr txBox="1"/>
            <p:nvPr/>
          </p:nvSpPr>
          <p:spPr>
            <a:xfrm>
              <a:off x="9813883" y="1513667"/>
              <a:ext cx="718404" cy="4552016"/>
            </a:xfrm>
            <a:prstGeom prst="rect">
              <a:avLst/>
            </a:prstGeom>
            <a:noFill/>
          </p:spPr>
          <p:txBody>
            <a:bodyPr wrap="square" lIns="0" tIns="0" rIns="0" bIns="0" rtlCol="0">
              <a:spAutoFit/>
            </a:bodyPr>
            <a:lstStyle/>
            <a:p>
              <a:pPr algn="ctr">
                <a:lnSpc>
                  <a:spcPct val="90000"/>
                </a:lnSpc>
                <a:spcBef>
                  <a:spcPct val="20000"/>
                </a:spcBef>
                <a:buSzPct val="80000"/>
              </a:pPr>
              <a:r>
                <a:rPr lang="en-US" sz="3600" b="1" dirty="0" smtClean="0">
                  <a:solidFill>
                    <a:schemeClr val="bg1"/>
                  </a:solidFill>
                </a:rPr>
                <a:t>R</a:t>
              </a:r>
            </a:p>
            <a:p>
              <a:pPr algn="ctr">
                <a:lnSpc>
                  <a:spcPct val="90000"/>
                </a:lnSpc>
                <a:spcBef>
                  <a:spcPct val="20000"/>
                </a:spcBef>
                <a:buSzPct val="80000"/>
              </a:pPr>
              <a:r>
                <a:rPr lang="en-US" sz="3600" b="1" dirty="0" smtClean="0">
                  <a:solidFill>
                    <a:schemeClr val="bg1"/>
                  </a:solidFill>
                </a:rPr>
                <a:t>E</a:t>
              </a:r>
              <a:br>
                <a:rPr lang="en-US" sz="3600" b="1" dirty="0" smtClean="0">
                  <a:solidFill>
                    <a:schemeClr val="bg1"/>
                  </a:solidFill>
                </a:rPr>
              </a:br>
              <a:r>
                <a:rPr lang="en-US" sz="3600" b="1" dirty="0" smtClean="0">
                  <a:solidFill>
                    <a:schemeClr val="bg1"/>
                  </a:solidFill>
                </a:rPr>
                <a:t>S</a:t>
              </a:r>
            </a:p>
            <a:p>
              <a:pPr algn="ctr">
                <a:lnSpc>
                  <a:spcPct val="90000"/>
                </a:lnSpc>
                <a:spcBef>
                  <a:spcPct val="20000"/>
                </a:spcBef>
                <a:buSzPct val="80000"/>
              </a:pPr>
              <a:r>
                <a:rPr lang="en-US" sz="3600" b="1" dirty="0" smtClean="0">
                  <a:solidFill>
                    <a:schemeClr val="bg1"/>
                  </a:solidFill>
                </a:rPr>
                <a:t>T</a:t>
              </a:r>
            </a:p>
            <a:p>
              <a:pPr algn="ctr">
                <a:lnSpc>
                  <a:spcPct val="90000"/>
                </a:lnSpc>
                <a:spcBef>
                  <a:spcPct val="20000"/>
                </a:spcBef>
                <a:buSzPct val="80000"/>
              </a:pPr>
              <a:endParaRPr lang="en-US" sz="3600" b="1" dirty="0">
                <a:solidFill>
                  <a:schemeClr val="bg1"/>
                </a:solidFill>
              </a:endParaRPr>
            </a:p>
            <a:p>
              <a:pPr algn="ctr">
                <a:lnSpc>
                  <a:spcPct val="90000"/>
                </a:lnSpc>
                <a:spcBef>
                  <a:spcPct val="20000"/>
                </a:spcBef>
                <a:buSzPct val="80000"/>
              </a:pPr>
              <a:r>
                <a:rPr lang="en-US" sz="3600" b="1" dirty="0" smtClean="0">
                  <a:solidFill>
                    <a:schemeClr val="bg1"/>
                  </a:solidFill>
                </a:rPr>
                <a:t>A</a:t>
              </a:r>
            </a:p>
            <a:p>
              <a:pPr algn="ctr">
                <a:lnSpc>
                  <a:spcPct val="90000"/>
                </a:lnSpc>
                <a:spcBef>
                  <a:spcPct val="20000"/>
                </a:spcBef>
                <a:buSzPct val="80000"/>
              </a:pPr>
              <a:r>
                <a:rPr lang="en-US" sz="3600" b="1" dirty="0" smtClean="0">
                  <a:solidFill>
                    <a:schemeClr val="bg1"/>
                  </a:solidFill>
                </a:rPr>
                <a:t>P</a:t>
              </a:r>
              <a:br>
                <a:rPr lang="en-US" sz="3600" b="1" dirty="0" smtClean="0">
                  <a:solidFill>
                    <a:schemeClr val="bg1"/>
                  </a:solidFill>
                </a:rPr>
              </a:br>
              <a:r>
                <a:rPr lang="en-US" sz="3600" b="1" dirty="0" smtClean="0">
                  <a:solidFill>
                    <a:schemeClr val="bg1"/>
                  </a:solidFill>
                </a:rPr>
                <a:t>I</a:t>
              </a:r>
            </a:p>
          </p:txBody>
        </p:sp>
      </p:grpSp>
      <p:grpSp>
        <p:nvGrpSpPr>
          <p:cNvPr id="11" name="Group 10"/>
          <p:cNvGrpSpPr/>
          <p:nvPr/>
        </p:nvGrpSpPr>
        <p:grpSpPr>
          <a:xfrm>
            <a:off x="11090837" y="1123447"/>
            <a:ext cx="1000635" cy="4938658"/>
            <a:chOff x="11188190" y="1306892"/>
            <a:chExt cx="1000635" cy="4938658"/>
          </a:xfrm>
        </p:grpSpPr>
        <p:sp>
          <p:nvSpPr>
            <p:cNvPr id="12" name="Rectangle 11"/>
            <p:cNvSpPr/>
            <p:nvPr/>
          </p:nvSpPr>
          <p:spPr bwMode="auto">
            <a:xfrm>
              <a:off x="11188190" y="1306892"/>
              <a:ext cx="1000635" cy="493865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 name="TextBox 12"/>
            <p:cNvSpPr txBox="1"/>
            <p:nvPr/>
          </p:nvSpPr>
          <p:spPr>
            <a:xfrm>
              <a:off x="11326120" y="1743039"/>
              <a:ext cx="718404" cy="3942619"/>
            </a:xfrm>
            <a:prstGeom prst="rect">
              <a:avLst/>
            </a:prstGeom>
            <a:noFill/>
          </p:spPr>
          <p:txBody>
            <a:bodyPr wrap="square" lIns="0" tIns="0" rIns="0" bIns="0" rtlCol="0">
              <a:spAutoFit/>
            </a:bodyPr>
            <a:lstStyle/>
            <a:p>
              <a:pPr algn="ctr">
                <a:lnSpc>
                  <a:spcPct val="90000"/>
                </a:lnSpc>
                <a:spcBef>
                  <a:spcPct val="20000"/>
                </a:spcBef>
                <a:buSzPct val="80000"/>
              </a:pPr>
              <a:r>
                <a:rPr lang="en-US" sz="3600" b="1" dirty="0" smtClean="0">
                  <a:solidFill>
                    <a:schemeClr val="bg1"/>
                  </a:solidFill>
                </a:rPr>
                <a:t>S</a:t>
              </a:r>
              <a:br>
                <a:rPr lang="en-US" sz="3600" b="1" dirty="0" smtClean="0">
                  <a:solidFill>
                    <a:schemeClr val="bg1"/>
                  </a:solidFill>
                </a:rPr>
              </a:br>
              <a:r>
                <a:rPr lang="en-US" sz="3600" b="1" dirty="0" smtClean="0">
                  <a:solidFill>
                    <a:schemeClr val="bg1"/>
                  </a:solidFill>
                </a:rPr>
                <a:t>C</a:t>
              </a:r>
            </a:p>
            <a:p>
              <a:pPr algn="ctr">
                <a:lnSpc>
                  <a:spcPct val="90000"/>
                </a:lnSpc>
                <a:spcBef>
                  <a:spcPct val="20000"/>
                </a:spcBef>
                <a:buSzPct val="80000"/>
              </a:pPr>
              <a:r>
                <a:rPr lang="en-US" sz="3600" b="1" dirty="0" smtClean="0">
                  <a:solidFill>
                    <a:schemeClr val="bg1"/>
                  </a:solidFill>
                </a:rPr>
                <a:t>R</a:t>
              </a:r>
              <a:br>
                <a:rPr lang="en-US" sz="3600" b="1" dirty="0" smtClean="0">
                  <a:solidFill>
                    <a:schemeClr val="bg1"/>
                  </a:solidFill>
                </a:rPr>
              </a:br>
              <a:r>
                <a:rPr lang="en-US" sz="3600" b="1" dirty="0" smtClean="0">
                  <a:solidFill>
                    <a:schemeClr val="bg1"/>
                  </a:solidFill>
                </a:rPr>
                <a:t>I</a:t>
              </a:r>
            </a:p>
            <a:p>
              <a:pPr algn="ctr">
                <a:lnSpc>
                  <a:spcPct val="90000"/>
                </a:lnSpc>
                <a:spcBef>
                  <a:spcPct val="20000"/>
                </a:spcBef>
                <a:buSzPct val="80000"/>
              </a:pPr>
              <a:r>
                <a:rPr lang="en-US" sz="3600" b="1" dirty="0" smtClean="0">
                  <a:solidFill>
                    <a:schemeClr val="bg1"/>
                  </a:solidFill>
                </a:rPr>
                <a:t>P</a:t>
              </a:r>
            </a:p>
            <a:p>
              <a:pPr algn="ctr">
                <a:lnSpc>
                  <a:spcPct val="90000"/>
                </a:lnSpc>
                <a:spcBef>
                  <a:spcPct val="20000"/>
                </a:spcBef>
                <a:buSzPct val="80000"/>
              </a:pPr>
              <a:r>
                <a:rPr lang="en-US" sz="3600" b="1" dirty="0" smtClean="0">
                  <a:solidFill>
                    <a:schemeClr val="bg1"/>
                  </a:solidFill>
                </a:rPr>
                <a:t>T</a:t>
              </a:r>
            </a:p>
            <a:p>
              <a:pPr algn="ctr">
                <a:lnSpc>
                  <a:spcPct val="90000"/>
                </a:lnSpc>
                <a:spcBef>
                  <a:spcPct val="20000"/>
                </a:spcBef>
                <a:buSzPct val="80000"/>
              </a:pPr>
              <a:r>
                <a:rPr lang="en-US" sz="3600" b="1" dirty="0">
                  <a:solidFill>
                    <a:schemeClr val="bg1"/>
                  </a:solidFill>
                </a:rPr>
                <a:t>S</a:t>
              </a:r>
              <a:endParaRPr lang="en-US" sz="3600" b="1" dirty="0" smtClean="0">
                <a:solidFill>
                  <a:schemeClr val="bg1"/>
                </a:solidFill>
              </a:endParaRPr>
            </a:p>
          </p:txBody>
        </p:sp>
      </p:grpSp>
      <p:grpSp>
        <p:nvGrpSpPr>
          <p:cNvPr id="22" name="Group 21"/>
          <p:cNvGrpSpPr/>
          <p:nvPr/>
        </p:nvGrpSpPr>
        <p:grpSpPr>
          <a:xfrm>
            <a:off x="4893603" y="1798268"/>
            <a:ext cx="1000635" cy="4938658"/>
            <a:chOff x="6770435" y="1318491"/>
            <a:chExt cx="1000635" cy="4938658"/>
          </a:xfrm>
        </p:grpSpPr>
        <p:sp>
          <p:nvSpPr>
            <p:cNvPr id="23" name="Rectangle 22"/>
            <p:cNvSpPr/>
            <p:nvPr/>
          </p:nvSpPr>
          <p:spPr bwMode="auto">
            <a:xfrm>
              <a:off x="6770435" y="1318491"/>
              <a:ext cx="1000635" cy="493865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4" name="TextBox 23"/>
            <p:cNvSpPr txBox="1"/>
            <p:nvPr/>
          </p:nvSpPr>
          <p:spPr>
            <a:xfrm>
              <a:off x="6912843" y="1709311"/>
              <a:ext cx="718404" cy="4243212"/>
            </a:xfrm>
            <a:prstGeom prst="rect">
              <a:avLst/>
            </a:prstGeom>
            <a:noFill/>
          </p:spPr>
          <p:txBody>
            <a:bodyPr wrap="square" lIns="0" tIns="0" rIns="0" bIns="0" rtlCol="0">
              <a:spAutoFit/>
            </a:bodyPr>
            <a:lstStyle/>
            <a:p>
              <a:pPr algn="ctr">
                <a:lnSpc>
                  <a:spcPct val="90000"/>
                </a:lnSpc>
                <a:spcBef>
                  <a:spcPct val="20000"/>
                </a:spcBef>
                <a:buSzPct val="80000"/>
              </a:pPr>
              <a:r>
                <a:rPr lang="en-US" sz="3200" b="1" dirty="0" smtClean="0">
                  <a:solidFill>
                    <a:schemeClr val="bg1"/>
                  </a:solidFill>
                </a:rPr>
                <a:t>S</a:t>
              </a:r>
            </a:p>
            <a:p>
              <a:pPr algn="ctr">
                <a:lnSpc>
                  <a:spcPct val="90000"/>
                </a:lnSpc>
                <a:spcBef>
                  <a:spcPct val="20000"/>
                </a:spcBef>
                <a:buSzPct val="80000"/>
              </a:pPr>
              <a:r>
                <a:rPr lang="en-US" sz="3200" b="1" dirty="0" smtClean="0">
                  <a:solidFill>
                    <a:schemeClr val="bg1"/>
                  </a:solidFill>
                </a:rPr>
                <a:t>E</a:t>
              </a:r>
            </a:p>
            <a:p>
              <a:pPr algn="ctr">
                <a:lnSpc>
                  <a:spcPct val="90000"/>
                </a:lnSpc>
                <a:spcBef>
                  <a:spcPct val="20000"/>
                </a:spcBef>
                <a:buSzPct val="80000"/>
              </a:pPr>
              <a:r>
                <a:rPr lang="en-US" sz="3200" b="1" dirty="0" smtClean="0">
                  <a:solidFill>
                    <a:schemeClr val="bg1"/>
                  </a:solidFill>
                </a:rPr>
                <a:t>C</a:t>
              </a:r>
            </a:p>
            <a:p>
              <a:pPr algn="ctr">
                <a:lnSpc>
                  <a:spcPct val="90000"/>
                </a:lnSpc>
                <a:spcBef>
                  <a:spcPct val="20000"/>
                </a:spcBef>
                <a:buSzPct val="80000"/>
              </a:pPr>
              <a:r>
                <a:rPr lang="en-US" sz="3200" b="1" dirty="0" smtClean="0">
                  <a:solidFill>
                    <a:schemeClr val="bg1"/>
                  </a:solidFill>
                </a:rPr>
                <a:t>U</a:t>
              </a:r>
            </a:p>
            <a:p>
              <a:pPr algn="ctr">
                <a:lnSpc>
                  <a:spcPct val="90000"/>
                </a:lnSpc>
                <a:spcBef>
                  <a:spcPct val="20000"/>
                </a:spcBef>
                <a:buSzPct val="80000"/>
              </a:pPr>
              <a:r>
                <a:rPr lang="en-US" sz="3200" b="1" dirty="0" smtClean="0">
                  <a:solidFill>
                    <a:schemeClr val="bg1"/>
                  </a:solidFill>
                </a:rPr>
                <a:t>R</a:t>
              </a:r>
            </a:p>
            <a:p>
              <a:pPr algn="ctr">
                <a:lnSpc>
                  <a:spcPct val="90000"/>
                </a:lnSpc>
                <a:spcBef>
                  <a:spcPct val="20000"/>
                </a:spcBef>
                <a:buSzPct val="80000"/>
              </a:pPr>
              <a:r>
                <a:rPr lang="en-US" sz="3200" b="1" dirty="0" smtClean="0">
                  <a:solidFill>
                    <a:schemeClr val="bg1"/>
                  </a:solidFill>
                </a:rPr>
                <a:t>I</a:t>
              </a:r>
            </a:p>
            <a:p>
              <a:pPr algn="ctr">
                <a:lnSpc>
                  <a:spcPct val="90000"/>
                </a:lnSpc>
                <a:spcBef>
                  <a:spcPct val="20000"/>
                </a:spcBef>
                <a:buSzPct val="80000"/>
              </a:pPr>
              <a:r>
                <a:rPr lang="en-US" sz="3200" b="1" dirty="0" smtClean="0">
                  <a:solidFill>
                    <a:schemeClr val="bg1"/>
                  </a:solidFill>
                </a:rPr>
                <a:t>T</a:t>
              </a:r>
            </a:p>
            <a:p>
              <a:pPr algn="ctr">
                <a:lnSpc>
                  <a:spcPct val="90000"/>
                </a:lnSpc>
                <a:spcBef>
                  <a:spcPct val="20000"/>
                </a:spcBef>
                <a:buSzPct val="80000"/>
              </a:pPr>
              <a:r>
                <a:rPr lang="en-US" sz="3200" b="1" dirty="0">
                  <a:solidFill>
                    <a:schemeClr val="bg1"/>
                  </a:solidFill>
                </a:rPr>
                <a:t>Y</a:t>
              </a:r>
              <a:endParaRPr lang="en-US" sz="3200" b="1" dirty="0" smtClean="0">
                <a:solidFill>
                  <a:schemeClr val="bg1"/>
                </a:solidFill>
              </a:endParaRPr>
            </a:p>
          </p:txBody>
        </p:sp>
      </p:grpSp>
      <p:sp>
        <p:nvSpPr>
          <p:cNvPr id="25" name="Right Arrow 24"/>
          <p:cNvSpPr/>
          <p:nvPr/>
        </p:nvSpPr>
        <p:spPr bwMode="auto">
          <a:xfrm flipH="1">
            <a:off x="7649320" y="3489566"/>
            <a:ext cx="1909912"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6" name="Right Arrow 25"/>
          <p:cNvSpPr/>
          <p:nvPr/>
        </p:nvSpPr>
        <p:spPr bwMode="auto">
          <a:xfrm>
            <a:off x="7663646" y="3097180"/>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7" name="Right Arrow 26"/>
          <p:cNvSpPr/>
          <p:nvPr/>
        </p:nvSpPr>
        <p:spPr bwMode="auto">
          <a:xfrm>
            <a:off x="9266422" y="3107243"/>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8" name="Group 27"/>
          <p:cNvGrpSpPr/>
          <p:nvPr/>
        </p:nvGrpSpPr>
        <p:grpSpPr>
          <a:xfrm>
            <a:off x="8003040" y="2695052"/>
            <a:ext cx="1260888" cy="1778173"/>
            <a:chOff x="8100393" y="3217161"/>
            <a:chExt cx="1260888" cy="1778173"/>
          </a:xfrm>
        </p:grpSpPr>
        <p:sp>
          <p:nvSpPr>
            <p:cNvPr id="29" name="Rectangle 28"/>
            <p:cNvSpPr/>
            <p:nvPr/>
          </p:nvSpPr>
          <p:spPr bwMode="auto">
            <a:xfrm>
              <a:off x="8100393" y="3217161"/>
              <a:ext cx="1260888" cy="177817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 name="TextBox 29"/>
            <p:cNvSpPr txBox="1"/>
            <p:nvPr/>
          </p:nvSpPr>
          <p:spPr>
            <a:xfrm>
              <a:off x="8156905" y="3503592"/>
              <a:ext cx="1160580" cy="1168012"/>
            </a:xfrm>
            <a:prstGeom prst="rect">
              <a:avLst/>
            </a:prstGeom>
            <a:noFill/>
          </p:spPr>
          <p:txBody>
            <a:bodyPr wrap="square" lIns="0" tIns="0" rIns="0" bIns="0" rtlCol="0">
              <a:spAutoFit/>
            </a:bodyPr>
            <a:lstStyle/>
            <a:p>
              <a:pPr algn="ctr">
                <a:lnSpc>
                  <a:spcPct val="90000"/>
                </a:lnSpc>
                <a:spcBef>
                  <a:spcPct val="20000"/>
                </a:spcBef>
                <a:buSzPct val="80000"/>
              </a:pPr>
              <a:r>
                <a:rPr lang="en-US" sz="1800" b="1" dirty="0" smtClean="0">
                  <a:solidFill>
                    <a:srgbClr val="FFFFFF"/>
                  </a:solidFill>
                </a:rPr>
                <a:t>Valid </a:t>
              </a:r>
            </a:p>
            <a:p>
              <a:pPr algn="ctr">
                <a:lnSpc>
                  <a:spcPct val="90000"/>
                </a:lnSpc>
                <a:spcBef>
                  <a:spcPct val="20000"/>
                </a:spcBef>
                <a:buSzPct val="80000"/>
              </a:pPr>
              <a:r>
                <a:rPr lang="en-US" sz="1800" b="1" dirty="0" smtClean="0">
                  <a:solidFill>
                    <a:srgbClr val="FFFFFF"/>
                  </a:solidFill>
                </a:rPr>
                <a:t>User ID </a:t>
              </a:r>
            </a:p>
            <a:p>
              <a:pPr algn="ctr">
                <a:lnSpc>
                  <a:spcPct val="90000"/>
                </a:lnSpc>
                <a:spcBef>
                  <a:spcPct val="20000"/>
                </a:spcBef>
                <a:buSzPct val="80000"/>
              </a:pPr>
              <a:r>
                <a:rPr lang="en-US" sz="1800" b="1" dirty="0" smtClean="0">
                  <a:solidFill>
                    <a:srgbClr val="FFFFFF"/>
                  </a:solidFill>
                </a:rPr>
                <a:t>+ </a:t>
              </a:r>
            </a:p>
            <a:p>
              <a:pPr algn="ctr">
                <a:lnSpc>
                  <a:spcPct val="90000"/>
                </a:lnSpc>
                <a:spcBef>
                  <a:spcPct val="20000"/>
                </a:spcBef>
                <a:buSzPct val="80000"/>
              </a:pPr>
              <a:r>
                <a:rPr lang="en-US" sz="1800" b="1" dirty="0" smtClean="0">
                  <a:solidFill>
                    <a:srgbClr val="FFFFFF"/>
                  </a:solidFill>
                </a:rPr>
                <a:t>Token</a:t>
              </a:r>
              <a:endParaRPr lang="en-US" sz="1800" b="1" dirty="0">
                <a:solidFill>
                  <a:srgbClr val="FFFFFF"/>
                </a:solidFill>
              </a:endParaRPr>
            </a:p>
          </p:txBody>
        </p:sp>
      </p:grpSp>
      <p:sp>
        <p:nvSpPr>
          <p:cNvPr id="42" name="Right Arrow 41"/>
          <p:cNvSpPr/>
          <p:nvPr/>
        </p:nvSpPr>
        <p:spPr bwMode="auto">
          <a:xfrm>
            <a:off x="6012650" y="6262454"/>
            <a:ext cx="1128921" cy="451556"/>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Right Arrow 43"/>
          <p:cNvSpPr/>
          <p:nvPr/>
        </p:nvSpPr>
        <p:spPr bwMode="auto">
          <a:xfrm flipH="1">
            <a:off x="6009824" y="5709298"/>
            <a:ext cx="1128921" cy="451556"/>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Bent Arrow 44"/>
          <p:cNvSpPr/>
          <p:nvPr/>
        </p:nvSpPr>
        <p:spPr bwMode="auto">
          <a:xfrm flipV="1">
            <a:off x="491075" y="4360332"/>
            <a:ext cx="4222173" cy="2497667"/>
          </a:xfrm>
          <a:prstGeom prst="bentArrow">
            <a:avLst>
              <a:gd name="adj1" fmla="val 14510"/>
              <a:gd name="adj2" fmla="val 26399"/>
              <a:gd name="adj3" fmla="val 25000"/>
              <a:gd name="adj4" fmla="val 4375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6" name="TextBox 45"/>
          <p:cNvSpPr txBox="1"/>
          <p:nvPr/>
        </p:nvSpPr>
        <p:spPr>
          <a:xfrm>
            <a:off x="2191399" y="4059351"/>
            <a:ext cx="2159063" cy="868956"/>
          </a:xfrm>
          <a:prstGeom prst="rect">
            <a:avLst/>
          </a:prstGeom>
          <a:noFill/>
        </p:spPr>
        <p:txBody>
          <a:bodyPr wrap="square" lIns="0" tIns="0" rIns="0" bIns="0" rtlCol="0">
            <a:spAutoFit/>
          </a:bodyPr>
          <a:lstStyle/>
          <a:p>
            <a:pPr algn="ctr">
              <a:lnSpc>
                <a:spcPct val="90000"/>
              </a:lnSpc>
              <a:spcBef>
                <a:spcPct val="20000"/>
              </a:spcBef>
              <a:buSzPct val="80000"/>
            </a:pPr>
            <a:r>
              <a:rPr lang="en-US" sz="2800" b="1" dirty="0" smtClean="0">
                <a:gradFill>
                  <a:gsLst>
                    <a:gs pos="0">
                      <a:srgbClr val="292929">
                        <a:lumMod val="90000"/>
                        <a:lumOff val="10000"/>
                      </a:srgbClr>
                    </a:gs>
                    <a:gs pos="86000">
                      <a:srgbClr val="292929">
                        <a:lumMod val="90000"/>
                        <a:lumOff val="10000"/>
                      </a:srgbClr>
                    </a:gs>
                  </a:gsLst>
                  <a:lin ang="5400000" scaled="0"/>
                </a:gradFill>
              </a:rPr>
              <a:t>User ID +</a:t>
            </a:r>
          </a:p>
          <a:p>
            <a:pPr algn="ctr">
              <a:lnSpc>
                <a:spcPct val="90000"/>
              </a:lnSpc>
              <a:spcBef>
                <a:spcPct val="20000"/>
              </a:spcBef>
              <a:buSzPct val="80000"/>
            </a:pPr>
            <a:r>
              <a:rPr lang="en-US" sz="2800" b="1" dirty="0" err="1" smtClean="0">
                <a:gradFill>
                  <a:gsLst>
                    <a:gs pos="0">
                      <a:srgbClr val="292929">
                        <a:lumMod val="90000"/>
                        <a:lumOff val="10000"/>
                      </a:srgbClr>
                    </a:gs>
                    <a:gs pos="86000">
                      <a:srgbClr val="292929">
                        <a:lumMod val="90000"/>
                        <a:lumOff val="10000"/>
                      </a:srgbClr>
                    </a:gs>
                  </a:gsLst>
                  <a:lin ang="5400000" scaled="0"/>
                </a:gradFill>
              </a:rPr>
              <a:t>Auth</a:t>
            </a:r>
            <a:r>
              <a:rPr lang="en-US" sz="2800" b="1" dirty="0" smtClean="0">
                <a:gradFill>
                  <a:gsLst>
                    <a:gs pos="0">
                      <a:srgbClr val="292929">
                        <a:lumMod val="90000"/>
                        <a:lumOff val="10000"/>
                      </a:srgbClr>
                    </a:gs>
                    <a:gs pos="86000">
                      <a:srgbClr val="292929">
                        <a:lumMod val="90000"/>
                        <a:lumOff val="10000"/>
                      </a:srgbClr>
                    </a:gs>
                  </a:gsLst>
                  <a:lin ang="5400000" scaled="0"/>
                </a:gradFill>
              </a:rPr>
              <a:t> Token</a:t>
            </a:r>
            <a:endParaRPr lang="en-US" sz="2800" b="1" dirty="0">
              <a:gradFill>
                <a:gsLst>
                  <a:gs pos="0">
                    <a:srgbClr val="292929">
                      <a:lumMod val="90000"/>
                      <a:lumOff val="10000"/>
                    </a:srgbClr>
                  </a:gs>
                  <a:gs pos="86000">
                    <a:srgbClr val="292929">
                      <a:lumMod val="90000"/>
                      <a:lumOff val="10000"/>
                    </a:srgbClr>
                  </a:gs>
                </a:gsLst>
                <a:lin ang="5400000" scaled="0"/>
              </a:gradFill>
            </a:endParaRPr>
          </a:p>
        </p:txBody>
      </p:sp>
      <p:sp>
        <p:nvSpPr>
          <p:cNvPr id="47" name="Left-Up Arrow 46"/>
          <p:cNvSpPr/>
          <p:nvPr/>
        </p:nvSpPr>
        <p:spPr bwMode="auto">
          <a:xfrm flipH="1" flipV="1">
            <a:off x="169336" y="1114776"/>
            <a:ext cx="2511852" cy="1792112"/>
          </a:xfrm>
          <a:prstGeom prst="leftUpArrow">
            <a:avLst>
              <a:gd name="adj1" fmla="val 13785"/>
              <a:gd name="adj2" fmla="val 25000"/>
              <a:gd name="adj3" fmla="val 2500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8" name="TextBox 47"/>
          <p:cNvSpPr txBox="1"/>
          <p:nvPr/>
        </p:nvSpPr>
        <p:spPr>
          <a:xfrm>
            <a:off x="874914" y="1749778"/>
            <a:ext cx="1312371" cy="744819"/>
          </a:xfrm>
          <a:prstGeom prst="rect">
            <a:avLst/>
          </a:prstGeom>
          <a:noFill/>
        </p:spPr>
        <p:txBody>
          <a:bodyPr wrap="square" lIns="0" tIns="0" rIns="0" bIns="0" rtlCol="0">
            <a:spAutoFit/>
          </a:bodyPr>
          <a:lstStyle/>
          <a:p>
            <a:pPr algn="ctr">
              <a:lnSpc>
                <a:spcPct val="90000"/>
              </a:lnSpc>
              <a:spcBef>
                <a:spcPct val="20000"/>
              </a:spcBef>
              <a:buSzPct val="80000"/>
            </a:pPr>
            <a:r>
              <a:rPr lang="en-US" b="1" dirty="0" smtClean="0">
                <a:gradFill>
                  <a:gsLst>
                    <a:gs pos="0">
                      <a:srgbClr val="292929">
                        <a:lumMod val="90000"/>
                        <a:lumOff val="10000"/>
                      </a:srgbClr>
                    </a:gs>
                    <a:gs pos="86000">
                      <a:srgbClr val="292929">
                        <a:lumMod val="90000"/>
                        <a:lumOff val="10000"/>
                      </a:srgbClr>
                    </a:gs>
                  </a:gsLst>
                  <a:lin ang="5400000" scaled="0"/>
                </a:gradFill>
              </a:rPr>
              <a:t>Provider</a:t>
            </a:r>
          </a:p>
          <a:p>
            <a:pPr algn="ctr">
              <a:lnSpc>
                <a:spcPct val="90000"/>
              </a:lnSpc>
              <a:spcBef>
                <a:spcPct val="20000"/>
              </a:spcBef>
              <a:buSzPct val="80000"/>
            </a:pPr>
            <a:r>
              <a:rPr lang="en-US" b="1" dirty="0" smtClean="0">
                <a:gradFill>
                  <a:gsLst>
                    <a:gs pos="0">
                      <a:srgbClr val="292929">
                        <a:lumMod val="90000"/>
                        <a:lumOff val="10000"/>
                      </a:srgbClr>
                    </a:gs>
                    <a:gs pos="86000">
                      <a:srgbClr val="292929">
                        <a:lumMod val="90000"/>
                        <a:lumOff val="10000"/>
                      </a:srgbClr>
                    </a:gs>
                  </a:gsLst>
                  <a:lin ang="5400000" scaled="0"/>
                </a:gradFill>
              </a:rPr>
              <a:t>Token</a:t>
            </a:r>
            <a:endParaRPr lang="en-US" b="1" dirty="0">
              <a:gradFill>
                <a:gsLst>
                  <a:gs pos="0">
                    <a:srgbClr val="292929">
                      <a:lumMod val="90000"/>
                      <a:lumOff val="10000"/>
                    </a:srgbClr>
                  </a:gs>
                  <a:gs pos="86000">
                    <a:srgbClr val="292929">
                      <a:lumMod val="90000"/>
                      <a:lumOff val="10000"/>
                    </a:srgbClr>
                  </a:gs>
                </a:gsLst>
                <a:lin ang="5400000" scaled="0"/>
              </a:gradFill>
            </a:endParaRPr>
          </a:p>
        </p:txBody>
      </p:sp>
      <p:sp>
        <p:nvSpPr>
          <p:cNvPr id="53" name="Right Arrow 52"/>
          <p:cNvSpPr/>
          <p:nvPr/>
        </p:nvSpPr>
        <p:spPr bwMode="auto">
          <a:xfrm>
            <a:off x="2141261" y="3102227"/>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ight Arrow 53"/>
          <p:cNvSpPr/>
          <p:nvPr/>
        </p:nvSpPr>
        <p:spPr bwMode="auto">
          <a:xfrm flipH="1">
            <a:off x="2140377" y="3692575"/>
            <a:ext cx="4008169" cy="405102"/>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5" name="Picture 54"/>
          <p:cNvPicPr>
            <a:picLocks noChangeAspect="1"/>
          </p:cNvPicPr>
          <p:nvPr/>
        </p:nvPicPr>
        <p:blipFill>
          <a:blip r:embed="rId3"/>
          <a:stretch>
            <a:fillRect/>
          </a:stretch>
        </p:blipFill>
        <p:spPr>
          <a:xfrm>
            <a:off x="2768069" y="1114779"/>
            <a:ext cx="536221" cy="536221"/>
          </a:xfrm>
          <a:prstGeom prst="rect">
            <a:avLst/>
          </a:prstGeom>
        </p:spPr>
      </p:pic>
      <p:pic>
        <p:nvPicPr>
          <p:cNvPr id="56" name="Picture 55"/>
          <p:cNvPicPr>
            <a:picLocks noChangeAspect="1"/>
          </p:cNvPicPr>
          <p:nvPr/>
        </p:nvPicPr>
        <p:blipFill>
          <a:blip r:embed="rId4"/>
          <a:stretch>
            <a:fillRect/>
          </a:stretch>
        </p:blipFill>
        <p:spPr>
          <a:xfrm>
            <a:off x="2780176" y="1688534"/>
            <a:ext cx="542575" cy="467648"/>
          </a:xfrm>
          <a:prstGeom prst="rect">
            <a:avLst/>
          </a:prstGeom>
        </p:spPr>
      </p:pic>
      <p:pic>
        <p:nvPicPr>
          <p:cNvPr id="57" name="Picture 56"/>
          <p:cNvPicPr>
            <a:picLocks noChangeAspect="1"/>
          </p:cNvPicPr>
          <p:nvPr/>
        </p:nvPicPr>
        <p:blipFill>
          <a:blip r:embed="rId5"/>
          <a:stretch>
            <a:fillRect/>
          </a:stretch>
        </p:blipFill>
        <p:spPr>
          <a:xfrm>
            <a:off x="3349556" y="1134212"/>
            <a:ext cx="493110" cy="493110"/>
          </a:xfrm>
          <a:prstGeom prst="rect">
            <a:avLst/>
          </a:prstGeom>
        </p:spPr>
      </p:pic>
      <p:pic>
        <p:nvPicPr>
          <p:cNvPr id="58" name="Picture 57"/>
          <p:cNvPicPr>
            <a:picLocks noChangeAspect="1"/>
          </p:cNvPicPr>
          <p:nvPr/>
        </p:nvPicPr>
        <p:blipFill>
          <a:blip r:embed="rId6"/>
          <a:stretch>
            <a:fillRect/>
          </a:stretch>
        </p:blipFill>
        <p:spPr>
          <a:xfrm>
            <a:off x="3338651" y="1659045"/>
            <a:ext cx="503951" cy="496927"/>
          </a:xfrm>
          <a:prstGeom prst="rect">
            <a:avLst/>
          </a:prstGeom>
        </p:spPr>
      </p:pic>
      <p:pic>
        <p:nvPicPr>
          <p:cNvPr id="59" name="Picture 58"/>
          <p:cNvPicPr>
            <a:picLocks noChangeAspect="1"/>
          </p:cNvPicPr>
          <p:nvPr/>
        </p:nvPicPr>
        <p:blipFill>
          <a:blip r:embed="rId3"/>
          <a:stretch>
            <a:fillRect/>
          </a:stretch>
        </p:blipFill>
        <p:spPr>
          <a:xfrm>
            <a:off x="7217041" y="5644410"/>
            <a:ext cx="536221" cy="536221"/>
          </a:xfrm>
          <a:prstGeom prst="rect">
            <a:avLst/>
          </a:prstGeom>
        </p:spPr>
      </p:pic>
      <p:pic>
        <p:nvPicPr>
          <p:cNvPr id="60" name="Picture 59"/>
          <p:cNvPicPr>
            <a:picLocks noChangeAspect="1"/>
          </p:cNvPicPr>
          <p:nvPr/>
        </p:nvPicPr>
        <p:blipFill>
          <a:blip r:embed="rId4"/>
          <a:stretch>
            <a:fillRect/>
          </a:stretch>
        </p:blipFill>
        <p:spPr>
          <a:xfrm>
            <a:off x="7229148" y="6218165"/>
            <a:ext cx="542575" cy="467648"/>
          </a:xfrm>
          <a:prstGeom prst="rect">
            <a:avLst/>
          </a:prstGeom>
        </p:spPr>
      </p:pic>
      <p:pic>
        <p:nvPicPr>
          <p:cNvPr id="61" name="Picture 60"/>
          <p:cNvPicPr>
            <a:picLocks noChangeAspect="1"/>
          </p:cNvPicPr>
          <p:nvPr/>
        </p:nvPicPr>
        <p:blipFill>
          <a:blip r:embed="rId5"/>
          <a:stretch>
            <a:fillRect/>
          </a:stretch>
        </p:blipFill>
        <p:spPr>
          <a:xfrm>
            <a:off x="7798528" y="5663843"/>
            <a:ext cx="493110" cy="493110"/>
          </a:xfrm>
          <a:prstGeom prst="rect">
            <a:avLst/>
          </a:prstGeom>
        </p:spPr>
      </p:pic>
      <p:pic>
        <p:nvPicPr>
          <p:cNvPr id="62" name="Picture 61"/>
          <p:cNvPicPr>
            <a:picLocks noChangeAspect="1"/>
          </p:cNvPicPr>
          <p:nvPr/>
        </p:nvPicPr>
        <p:blipFill>
          <a:blip r:embed="rId6"/>
          <a:stretch>
            <a:fillRect/>
          </a:stretch>
        </p:blipFill>
        <p:spPr>
          <a:xfrm>
            <a:off x="7787623" y="6188676"/>
            <a:ext cx="503951" cy="496927"/>
          </a:xfrm>
          <a:prstGeom prst="rect">
            <a:avLst/>
          </a:prstGeom>
        </p:spPr>
      </p:pic>
      <p:sp>
        <p:nvSpPr>
          <p:cNvPr id="32" name="Bent-Up Arrow 31"/>
          <p:cNvSpPr/>
          <p:nvPr/>
        </p:nvSpPr>
        <p:spPr bwMode="auto">
          <a:xfrm flipH="1">
            <a:off x="1148454" y="4282661"/>
            <a:ext cx="3566967" cy="999738"/>
          </a:xfrm>
          <a:prstGeom prst="ben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8" name="Right Arrow 67"/>
          <p:cNvSpPr/>
          <p:nvPr/>
        </p:nvSpPr>
        <p:spPr bwMode="auto">
          <a:xfrm>
            <a:off x="10707832" y="2123634"/>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9" name="Right Arrow 68"/>
          <p:cNvSpPr/>
          <p:nvPr/>
        </p:nvSpPr>
        <p:spPr bwMode="auto">
          <a:xfrm flipH="1">
            <a:off x="10704736" y="2938696"/>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0" name="Right Arrow 69"/>
          <p:cNvSpPr/>
          <p:nvPr/>
        </p:nvSpPr>
        <p:spPr bwMode="auto">
          <a:xfrm>
            <a:off x="10711552" y="3783611"/>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1" name="Right Arrow 70"/>
          <p:cNvSpPr/>
          <p:nvPr/>
        </p:nvSpPr>
        <p:spPr bwMode="auto">
          <a:xfrm flipH="1">
            <a:off x="10708456" y="4733773"/>
            <a:ext cx="320716" cy="320692"/>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17172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left)">
                                      <p:cBhvr>
                                        <p:cTn id="15" dur="500"/>
                                        <p:tgtEl>
                                          <p:spTgt spid="59"/>
                                        </p:tgtEl>
                                      </p:cBhvr>
                                    </p:animEffect>
                                  </p:childTnLst>
                                </p:cTn>
                              </p:par>
                              <p:par>
                                <p:cTn id="16" presetID="22" presetClass="entr" presetSubtype="8" fill="hold" nodeType="with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wipe(left)">
                                      <p:cBhvr>
                                        <p:cTn id="18" dur="500"/>
                                        <p:tgtEl>
                                          <p:spTgt spid="61"/>
                                        </p:tgtEl>
                                      </p:cBhvr>
                                    </p:animEffect>
                                  </p:childTnLst>
                                </p:cTn>
                              </p:par>
                              <p:par>
                                <p:cTn id="19" presetID="22" presetClass="entr" presetSubtype="8"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par>
                                <p:cTn id="22" presetID="22" presetClass="entr" presetSubtype="8" fill="hold"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left)">
                                      <p:cBhvr>
                                        <p:cTn id="24" dur="500"/>
                                        <p:tgtEl>
                                          <p:spTgt spid="6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right)">
                                      <p:cBhvr>
                                        <p:cTn id="29" dur="500"/>
                                        <p:tgtEl>
                                          <p:spTgt spid="44"/>
                                        </p:tgtEl>
                                      </p:cBhvr>
                                    </p:animEffect>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500"/>
                                        <p:tgtEl>
                                          <p:spTgt spid="32"/>
                                        </p:tgtEl>
                                      </p:cBhvr>
                                    </p:animEffect>
                                  </p:childTnLst>
                                </p:cTn>
                              </p:par>
                            </p:childTnLst>
                          </p:cTn>
                        </p:par>
                        <p:par>
                          <p:cTn id="34" fill="hold">
                            <p:stCondLst>
                              <p:cond delay="1000"/>
                            </p:stCondLst>
                            <p:childTnLst>
                              <p:par>
                                <p:cTn id="35" presetID="9"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dissolv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down)">
                                      <p:cBhvr>
                                        <p:cTn id="42" dur="500"/>
                                        <p:tgtEl>
                                          <p:spTgt spid="47"/>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par>
                                <p:cTn id="47" presetID="22" presetClass="entr" presetSubtype="8" fill="hold"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left)">
                                      <p:cBhvr>
                                        <p:cTn id="49" dur="500"/>
                                        <p:tgtEl>
                                          <p:spTgt spid="56"/>
                                        </p:tgtEl>
                                      </p:cBhvr>
                                    </p:animEffect>
                                  </p:childTnLst>
                                </p:cTn>
                              </p:par>
                              <p:par>
                                <p:cTn id="50" presetID="22" presetClass="entr" presetSubtype="8" fill="hold"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par>
                                <p:cTn id="53" presetID="22" presetClass="entr" presetSubtype="8" fill="hold"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wipe(left)">
                                      <p:cBhvr>
                                        <p:cTn id="55" dur="500"/>
                                        <p:tgtEl>
                                          <p:spTgt spid="57"/>
                                        </p:tgtEl>
                                      </p:cBhvr>
                                    </p:animEffect>
                                  </p:childTnLst>
                                </p:cTn>
                              </p:par>
                            </p:childTnLst>
                          </p:cTn>
                        </p:par>
                        <p:par>
                          <p:cTn id="56" fill="hold">
                            <p:stCondLst>
                              <p:cond delay="1000"/>
                            </p:stCondLst>
                            <p:childTnLst>
                              <p:par>
                                <p:cTn id="57" presetID="9"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dissolve">
                                      <p:cBhvr>
                                        <p:cTn id="59" dur="500"/>
                                        <p:tgtEl>
                                          <p:spTgt spid="48"/>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xit" presetSubtype="0" fill="hold" grpId="1" nodeType="clickEffect">
                                  <p:stCondLst>
                                    <p:cond delay="0"/>
                                  </p:stCondLst>
                                  <p:childTnLst>
                                    <p:animEffect transition="out" filter="dissolve">
                                      <p:cBhvr>
                                        <p:cTn id="63" dur="500"/>
                                        <p:tgtEl>
                                          <p:spTgt spid="42"/>
                                        </p:tgtEl>
                                      </p:cBhvr>
                                    </p:animEffect>
                                    <p:set>
                                      <p:cBhvr>
                                        <p:cTn id="64" dur="1" fill="hold">
                                          <p:stCondLst>
                                            <p:cond delay="499"/>
                                          </p:stCondLst>
                                        </p:cTn>
                                        <p:tgtEl>
                                          <p:spTgt spid="42"/>
                                        </p:tgtEl>
                                        <p:attrNameLst>
                                          <p:attrName>style.visibility</p:attrName>
                                        </p:attrNameLst>
                                      </p:cBhvr>
                                      <p:to>
                                        <p:strVal val="hidden"/>
                                      </p:to>
                                    </p:set>
                                  </p:childTnLst>
                                </p:cTn>
                              </p:par>
                              <p:par>
                                <p:cTn id="65" presetID="9" presetClass="exit" presetSubtype="0" fill="hold" grpId="1" nodeType="withEffect">
                                  <p:stCondLst>
                                    <p:cond delay="0"/>
                                  </p:stCondLst>
                                  <p:childTnLst>
                                    <p:animEffect transition="out" filter="dissolve">
                                      <p:cBhvr>
                                        <p:cTn id="66" dur="500"/>
                                        <p:tgtEl>
                                          <p:spTgt spid="44"/>
                                        </p:tgtEl>
                                      </p:cBhvr>
                                    </p:animEffect>
                                    <p:set>
                                      <p:cBhvr>
                                        <p:cTn id="67" dur="1" fill="hold">
                                          <p:stCondLst>
                                            <p:cond delay="499"/>
                                          </p:stCondLst>
                                        </p:cTn>
                                        <p:tgtEl>
                                          <p:spTgt spid="44"/>
                                        </p:tgtEl>
                                        <p:attrNameLst>
                                          <p:attrName>style.visibility</p:attrName>
                                        </p:attrNameLst>
                                      </p:cBhvr>
                                      <p:to>
                                        <p:strVal val="hidden"/>
                                      </p:to>
                                    </p:set>
                                  </p:childTnLst>
                                </p:cTn>
                              </p:par>
                              <p:par>
                                <p:cTn id="68" presetID="9" presetClass="exit" presetSubtype="0" fill="hold" nodeType="withEffect">
                                  <p:stCondLst>
                                    <p:cond delay="0"/>
                                  </p:stCondLst>
                                  <p:childTnLst>
                                    <p:animEffect transition="out" filter="dissolve">
                                      <p:cBhvr>
                                        <p:cTn id="69" dur="500"/>
                                        <p:tgtEl>
                                          <p:spTgt spid="59"/>
                                        </p:tgtEl>
                                      </p:cBhvr>
                                    </p:animEffect>
                                    <p:set>
                                      <p:cBhvr>
                                        <p:cTn id="70" dur="1" fill="hold">
                                          <p:stCondLst>
                                            <p:cond delay="499"/>
                                          </p:stCondLst>
                                        </p:cTn>
                                        <p:tgtEl>
                                          <p:spTgt spid="59"/>
                                        </p:tgtEl>
                                        <p:attrNameLst>
                                          <p:attrName>style.visibility</p:attrName>
                                        </p:attrNameLst>
                                      </p:cBhvr>
                                      <p:to>
                                        <p:strVal val="hidden"/>
                                      </p:to>
                                    </p:set>
                                  </p:childTnLst>
                                </p:cTn>
                              </p:par>
                              <p:par>
                                <p:cTn id="71" presetID="9" presetClass="exit" presetSubtype="0" fill="hold" nodeType="withEffect">
                                  <p:stCondLst>
                                    <p:cond delay="0"/>
                                  </p:stCondLst>
                                  <p:childTnLst>
                                    <p:animEffect transition="out" filter="dissolve">
                                      <p:cBhvr>
                                        <p:cTn id="72" dur="500"/>
                                        <p:tgtEl>
                                          <p:spTgt spid="60"/>
                                        </p:tgtEl>
                                      </p:cBhvr>
                                    </p:animEffect>
                                    <p:set>
                                      <p:cBhvr>
                                        <p:cTn id="73" dur="1" fill="hold">
                                          <p:stCondLst>
                                            <p:cond delay="499"/>
                                          </p:stCondLst>
                                        </p:cTn>
                                        <p:tgtEl>
                                          <p:spTgt spid="60"/>
                                        </p:tgtEl>
                                        <p:attrNameLst>
                                          <p:attrName>style.visibility</p:attrName>
                                        </p:attrNameLst>
                                      </p:cBhvr>
                                      <p:to>
                                        <p:strVal val="hidden"/>
                                      </p:to>
                                    </p:set>
                                  </p:childTnLst>
                                </p:cTn>
                              </p:par>
                              <p:par>
                                <p:cTn id="74" presetID="9" presetClass="exit" presetSubtype="0" fill="hold" nodeType="withEffect">
                                  <p:stCondLst>
                                    <p:cond delay="0"/>
                                  </p:stCondLst>
                                  <p:childTnLst>
                                    <p:animEffect transition="out" filter="dissolve">
                                      <p:cBhvr>
                                        <p:cTn id="75" dur="500"/>
                                        <p:tgtEl>
                                          <p:spTgt spid="61"/>
                                        </p:tgtEl>
                                      </p:cBhvr>
                                    </p:animEffect>
                                    <p:set>
                                      <p:cBhvr>
                                        <p:cTn id="76" dur="1" fill="hold">
                                          <p:stCondLst>
                                            <p:cond delay="499"/>
                                          </p:stCondLst>
                                        </p:cTn>
                                        <p:tgtEl>
                                          <p:spTgt spid="61"/>
                                        </p:tgtEl>
                                        <p:attrNameLst>
                                          <p:attrName>style.visibility</p:attrName>
                                        </p:attrNameLst>
                                      </p:cBhvr>
                                      <p:to>
                                        <p:strVal val="hidden"/>
                                      </p:to>
                                    </p:set>
                                  </p:childTnLst>
                                </p:cTn>
                              </p:par>
                              <p:par>
                                <p:cTn id="77" presetID="9" presetClass="exit" presetSubtype="0" fill="hold" nodeType="withEffect">
                                  <p:stCondLst>
                                    <p:cond delay="0"/>
                                  </p:stCondLst>
                                  <p:childTnLst>
                                    <p:animEffect transition="out" filter="dissolve">
                                      <p:cBhvr>
                                        <p:cTn id="78" dur="500"/>
                                        <p:tgtEl>
                                          <p:spTgt spid="62"/>
                                        </p:tgtEl>
                                      </p:cBhvr>
                                    </p:animEffect>
                                    <p:set>
                                      <p:cBhvr>
                                        <p:cTn id="79" dur="1" fill="hold">
                                          <p:stCondLst>
                                            <p:cond delay="499"/>
                                          </p:stCondLst>
                                        </p:cTn>
                                        <p:tgtEl>
                                          <p:spTgt spid="62"/>
                                        </p:tgtEl>
                                        <p:attrNameLst>
                                          <p:attrName>style.visibility</p:attrName>
                                        </p:attrNameLst>
                                      </p:cBhvr>
                                      <p:to>
                                        <p:strVal val="hidden"/>
                                      </p:to>
                                    </p:set>
                                  </p:childTnLst>
                                </p:cTn>
                              </p:par>
                              <p:par>
                                <p:cTn id="80" presetID="9" presetClass="exit" presetSubtype="0" fill="hold" grpId="1" nodeType="withEffect">
                                  <p:stCondLst>
                                    <p:cond delay="0"/>
                                  </p:stCondLst>
                                  <p:childTnLst>
                                    <p:animEffect transition="out" filter="dissolve">
                                      <p:cBhvr>
                                        <p:cTn id="81" dur="500"/>
                                        <p:tgtEl>
                                          <p:spTgt spid="45"/>
                                        </p:tgtEl>
                                      </p:cBhvr>
                                    </p:animEffect>
                                    <p:set>
                                      <p:cBhvr>
                                        <p:cTn id="82" dur="1" fill="hold">
                                          <p:stCondLst>
                                            <p:cond delay="499"/>
                                          </p:stCondLst>
                                        </p:cTn>
                                        <p:tgtEl>
                                          <p:spTgt spid="45"/>
                                        </p:tgtEl>
                                        <p:attrNameLst>
                                          <p:attrName>style.visibility</p:attrName>
                                        </p:attrNameLst>
                                      </p:cBhvr>
                                      <p:to>
                                        <p:strVal val="hidden"/>
                                      </p:to>
                                    </p:set>
                                  </p:childTnLst>
                                </p:cTn>
                              </p:par>
                              <p:par>
                                <p:cTn id="83" presetID="9" presetClass="exit" presetSubtype="0" fill="hold" grpId="1" nodeType="withEffect">
                                  <p:stCondLst>
                                    <p:cond delay="0"/>
                                  </p:stCondLst>
                                  <p:childTnLst>
                                    <p:animEffect transition="out" filter="dissolve">
                                      <p:cBhvr>
                                        <p:cTn id="84" dur="500"/>
                                        <p:tgtEl>
                                          <p:spTgt spid="32"/>
                                        </p:tgtEl>
                                      </p:cBhvr>
                                    </p:animEffect>
                                    <p:set>
                                      <p:cBhvr>
                                        <p:cTn id="85" dur="1" fill="hold">
                                          <p:stCondLst>
                                            <p:cond delay="499"/>
                                          </p:stCondLst>
                                        </p:cTn>
                                        <p:tgtEl>
                                          <p:spTgt spid="32"/>
                                        </p:tgtEl>
                                        <p:attrNameLst>
                                          <p:attrName>style.visibility</p:attrName>
                                        </p:attrNameLst>
                                      </p:cBhvr>
                                      <p:to>
                                        <p:strVal val="hidden"/>
                                      </p:to>
                                    </p:set>
                                  </p:childTnLst>
                                </p:cTn>
                              </p:par>
                              <p:par>
                                <p:cTn id="86" presetID="9" presetClass="exit" presetSubtype="0" fill="hold" grpId="1" nodeType="withEffect">
                                  <p:stCondLst>
                                    <p:cond delay="0"/>
                                  </p:stCondLst>
                                  <p:childTnLst>
                                    <p:animEffect transition="out" filter="dissolve">
                                      <p:cBhvr>
                                        <p:cTn id="87" dur="500"/>
                                        <p:tgtEl>
                                          <p:spTgt spid="46"/>
                                        </p:tgtEl>
                                      </p:cBhvr>
                                    </p:animEffect>
                                    <p:set>
                                      <p:cBhvr>
                                        <p:cTn id="88" dur="1" fill="hold">
                                          <p:stCondLst>
                                            <p:cond delay="499"/>
                                          </p:stCondLst>
                                        </p:cTn>
                                        <p:tgtEl>
                                          <p:spTgt spid="46"/>
                                        </p:tgtEl>
                                        <p:attrNameLst>
                                          <p:attrName>style.visibility</p:attrName>
                                        </p:attrNameLst>
                                      </p:cBhvr>
                                      <p:to>
                                        <p:strVal val="hidden"/>
                                      </p:to>
                                    </p:set>
                                  </p:childTnLst>
                                </p:cTn>
                              </p:par>
                              <p:par>
                                <p:cTn id="89" presetID="9" presetClass="exit" presetSubtype="0" fill="hold" grpId="1" nodeType="withEffect">
                                  <p:stCondLst>
                                    <p:cond delay="0"/>
                                  </p:stCondLst>
                                  <p:childTnLst>
                                    <p:animEffect transition="out" filter="dissolve">
                                      <p:cBhvr>
                                        <p:cTn id="90" dur="500"/>
                                        <p:tgtEl>
                                          <p:spTgt spid="47"/>
                                        </p:tgtEl>
                                      </p:cBhvr>
                                    </p:animEffect>
                                    <p:set>
                                      <p:cBhvr>
                                        <p:cTn id="91" dur="1" fill="hold">
                                          <p:stCondLst>
                                            <p:cond delay="499"/>
                                          </p:stCondLst>
                                        </p:cTn>
                                        <p:tgtEl>
                                          <p:spTgt spid="47"/>
                                        </p:tgtEl>
                                        <p:attrNameLst>
                                          <p:attrName>style.visibility</p:attrName>
                                        </p:attrNameLst>
                                      </p:cBhvr>
                                      <p:to>
                                        <p:strVal val="hidden"/>
                                      </p:to>
                                    </p:set>
                                  </p:childTnLst>
                                </p:cTn>
                              </p:par>
                              <p:par>
                                <p:cTn id="92" presetID="9" presetClass="exit" presetSubtype="0" fill="hold" grpId="1" nodeType="withEffect">
                                  <p:stCondLst>
                                    <p:cond delay="0"/>
                                  </p:stCondLst>
                                  <p:childTnLst>
                                    <p:animEffect transition="out" filter="dissolve">
                                      <p:cBhvr>
                                        <p:cTn id="93" dur="500"/>
                                        <p:tgtEl>
                                          <p:spTgt spid="48"/>
                                        </p:tgtEl>
                                      </p:cBhvr>
                                    </p:animEffect>
                                    <p:set>
                                      <p:cBhvr>
                                        <p:cTn id="94" dur="1" fill="hold">
                                          <p:stCondLst>
                                            <p:cond delay="499"/>
                                          </p:stCondLst>
                                        </p:cTn>
                                        <p:tgtEl>
                                          <p:spTgt spid="48"/>
                                        </p:tgtEl>
                                        <p:attrNameLst>
                                          <p:attrName>style.visibility</p:attrName>
                                        </p:attrNameLst>
                                      </p:cBhvr>
                                      <p:to>
                                        <p:strVal val="hidden"/>
                                      </p:to>
                                    </p:set>
                                  </p:childTnLst>
                                </p:cTn>
                              </p:par>
                              <p:par>
                                <p:cTn id="95" presetID="9" presetClass="exit" presetSubtype="0" fill="hold" nodeType="withEffect">
                                  <p:stCondLst>
                                    <p:cond delay="0"/>
                                  </p:stCondLst>
                                  <p:childTnLst>
                                    <p:animEffect transition="out" filter="dissolve">
                                      <p:cBhvr>
                                        <p:cTn id="96" dur="500"/>
                                        <p:tgtEl>
                                          <p:spTgt spid="55"/>
                                        </p:tgtEl>
                                      </p:cBhvr>
                                    </p:animEffect>
                                    <p:set>
                                      <p:cBhvr>
                                        <p:cTn id="97" dur="1" fill="hold">
                                          <p:stCondLst>
                                            <p:cond delay="499"/>
                                          </p:stCondLst>
                                        </p:cTn>
                                        <p:tgtEl>
                                          <p:spTgt spid="55"/>
                                        </p:tgtEl>
                                        <p:attrNameLst>
                                          <p:attrName>style.visibility</p:attrName>
                                        </p:attrNameLst>
                                      </p:cBhvr>
                                      <p:to>
                                        <p:strVal val="hidden"/>
                                      </p:to>
                                    </p:set>
                                  </p:childTnLst>
                                </p:cTn>
                              </p:par>
                              <p:par>
                                <p:cTn id="98" presetID="9" presetClass="exit" presetSubtype="0" fill="hold" nodeType="withEffect">
                                  <p:stCondLst>
                                    <p:cond delay="0"/>
                                  </p:stCondLst>
                                  <p:childTnLst>
                                    <p:animEffect transition="out" filter="dissolve">
                                      <p:cBhvr>
                                        <p:cTn id="99" dur="500"/>
                                        <p:tgtEl>
                                          <p:spTgt spid="56"/>
                                        </p:tgtEl>
                                      </p:cBhvr>
                                    </p:animEffect>
                                    <p:set>
                                      <p:cBhvr>
                                        <p:cTn id="100" dur="1" fill="hold">
                                          <p:stCondLst>
                                            <p:cond delay="499"/>
                                          </p:stCondLst>
                                        </p:cTn>
                                        <p:tgtEl>
                                          <p:spTgt spid="56"/>
                                        </p:tgtEl>
                                        <p:attrNameLst>
                                          <p:attrName>style.visibility</p:attrName>
                                        </p:attrNameLst>
                                      </p:cBhvr>
                                      <p:to>
                                        <p:strVal val="hidden"/>
                                      </p:to>
                                    </p:set>
                                  </p:childTnLst>
                                </p:cTn>
                              </p:par>
                              <p:par>
                                <p:cTn id="101" presetID="9" presetClass="exit" presetSubtype="0" fill="hold" nodeType="withEffect">
                                  <p:stCondLst>
                                    <p:cond delay="0"/>
                                  </p:stCondLst>
                                  <p:childTnLst>
                                    <p:animEffect transition="out" filter="dissolve">
                                      <p:cBhvr>
                                        <p:cTn id="102" dur="500"/>
                                        <p:tgtEl>
                                          <p:spTgt spid="58"/>
                                        </p:tgtEl>
                                      </p:cBhvr>
                                    </p:animEffect>
                                    <p:set>
                                      <p:cBhvr>
                                        <p:cTn id="103" dur="1" fill="hold">
                                          <p:stCondLst>
                                            <p:cond delay="499"/>
                                          </p:stCondLst>
                                        </p:cTn>
                                        <p:tgtEl>
                                          <p:spTgt spid="58"/>
                                        </p:tgtEl>
                                        <p:attrNameLst>
                                          <p:attrName>style.visibility</p:attrName>
                                        </p:attrNameLst>
                                      </p:cBhvr>
                                      <p:to>
                                        <p:strVal val="hidden"/>
                                      </p:to>
                                    </p:set>
                                  </p:childTnLst>
                                </p:cTn>
                              </p:par>
                              <p:par>
                                <p:cTn id="104" presetID="9" presetClass="exit" presetSubtype="0" fill="hold" nodeType="withEffect">
                                  <p:stCondLst>
                                    <p:cond delay="0"/>
                                  </p:stCondLst>
                                  <p:childTnLst>
                                    <p:animEffect transition="out" filter="dissolve">
                                      <p:cBhvr>
                                        <p:cTn id="105" dur="500"/>
                                        <p:tgtEl>
                                          <p:spTgt spid="57"/>
                                        </p:tgtEl>
                                      </p:cBhvr>
                                    </p:animEffect>
                                    <p:set>
                                      <p:cBhvr>
                                        <p:cTn id="106" dur="1" fill="hold">
                                          <p:stCondLst>
                                            <p:cond delay="499"/>
                                          </p:stCondLst>
                                        </p:cTn>
                                        <p:tgtEl>
                                          <p:spTgt spid="57"/>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2" presetClass="entr" presetSubtype="2" fill="hold" nodeType="clickEffect">
                                  <p:stCondLst>
                                    <p:cond delay="0"/>
                                  </p:stCondLst>
                                  <p:childTnLst>
                                    <p:set>
                                      <p:cBhvr>
                                        <p:cTn id="110" dur="1" fill="hold">
                                          <p:stCondLst>
                                            <p:cond delay="0"/>
                                          </p:stCondLst>
                                        </p:cTn>
                                        <p:tgtEl>
                                          <p:spTgt spid="8"/>
                                        </p:tgtEl>
                                        <p:attrNameLst>
                                          <p:attrName>style.visibility</p:attrName>
                                        </p:attrNameLst>
                                      </p:cBhvr>
                                      <p:to>
                                        <p:strVal val="visible"/>
                                      </p:to>
                                    </p:set>
                                    <p:anim calcmode="lin" valueType="num">
                                      <p:cBhvr additive="base">
                                        <p:cTn id="111" dur="500" fill="hold"/>
                                        <p:tgtEl>
                                          <p:spTgt spid="8"/>
                                        </p:tgtEl>
                                        <p:attrNameLst>
                                          <p:attrName>ppt_x</p:attrName>
                                        </p:attrNameLst>
                                      </p:cBhvr>
                                      <p:tavLst>
                                        <p:tav tm="0">
                                          <p:val>
                                            <p:strVal val="1+#ppt_w/2"/>
                                          </p:val>
                                        </p:tav>
                                        <p:tav tm="100000">
                                          <p:val>
                                            <p:strVal val="#ppt_x"/>
                                          </p:val>
                                        </p:tav>
                                      </p:tavLst>
                                    </p:anim>
                                    <p:anim calcmode="lin" valueType="num">
                                      <p:cBhvr additive="base">
                                        <p:cTn id="112" dur="500" fill="hold"/>
                                        <p:tgtEl>
                                          <p:spTgt spid="8"/>
                                        </p:tgtEl>
                                        <p:attrNameLst>
                                          <p:attrName>ppt_y</p:attrName>
                                        </p:attrNameLst>
                                      </p:cBhvr>
                                      <p:tavLst>
                                        <p:tav tm="0">
                                          <p:val>
                                            <p:strVal val="#ppt_y"/>
                                          </p:val>
                                        </p:tav>
                                        <p:tav tm="100000">
                                          <p:val>
                                            <p:strVal val="#ppt_y"/>
                                          </p:val>
                                        </p:tav>
                                      </p:tavLst>
                                    </p:anim>
                                  </p:childTnLst>
                                </p:cTn>
                              </p:par>
                              <p:par>
                                <p:cTn id="113" presetID="2" presetClass="entr" presetSubtype="2" fill="hold" nodeType="withEffect">
                                  <p:stCondLst>
                                    <p:cond delay="0"/>
                                  </p:stCondLst>
                                  <p:childTnLst>
                                    <p:set>
                                      <p:cBhvr>
                                        <p:cTn id="114" dur="1" fill="hold">
                                          <p:stCondLst>
                                            <p:cond delay="0"/>
                                          </p:stCondLst>
                                        </p:cTn>
                                        <p:tgtEl>
                                          <p:spTgt spid="11"/>
                                        </p:tgtEl>
                                        <p:attrNameLst>
                                          <p:attrName>style.visibility</p:attrName>
                                        </p:attrNameLst>
                                      </p:cBhvr>
                                      <p:to>
                                        <p:strVal val="visible"/>
                                      </p:to>
                                    </p:set>
                                    <p:anim calcmode="lin" valueType="num">
                                      <p:cBhvr additive="base">
                                        <p:cTn id="115" dur="500" fill="hold"/>
                                        <p:tgtEl>
                                          <p:spTgt spid="11"/>
                                        </p:tgtEl>
                                        <p:attrNameLst>
                                          <p:attrName>ppt_x</p:attrName>
                                        </p:attrNameLst>
                                      </p:cBhvr>
                                      <p:tavLst>
                                        <p:tav tm="0">
                                          <p:val>
                                            <p:strVal val="1+#ppt_w/2"/>
                                          </p:val>
                                        </p:tav>
                                        <p:tav tm="100000">
                                          <p:val>
                                            <p:strVal val="#ppt_x"/>
                                          </p:val>
                                        </p:tav>
                                      </p:tavLst>
                                    </p:anim>
                                    <p:anim calcmode="lin" valueType="num">
                                      <p:cBhvr additive="base">
                                        <p:cTn id="116" dur="500" fill="hold"/>
                                        <p:tgtEl>
                                          <p:spTgt spid="11"/>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25"/>
                                        </p:tgtEl>
                                        <p:attrNameLst>
                                          <p:attrName>style.visibility</p:attrName>
                                        </p:attrNameLst>
                                      </p:cBhvr>
                                      <p:to>
                                        <p:strVal val="visible"/>
                                      </p:to>
                                    </p:set>
                                    <p:anim calcmode="lin" valueType="num">
                                      <p:cBhvr additive="base">
                                        <p:cTn id="119" dur="500" fill="hold"/>
                                        <p:tgtEl>
                                          <p:spTgt spid="25"/>
                                        </p:tgtEl>
                                        <p:attrNameLst>
                                          <p:attrName>ppt_x</p:attrName>
                                        </p:attrNameLst>
                                      </p:cBhvr>
                                      <p:tavLst>
                                        <p:tav tm="0">
                                          <p:val>
                                            <p:strVal val="1+#ppt_w/2"/>
                                          </p:val>
                                        </p:tav>
                                        <p:tav tm="100000">
                                          <p:val>
                                            <p:strVal val="#ppt_x"/>
                                          </p:val>
                                        </p:tav>
                                      </p:tavLst>
                                    </p:anim>
                                    <p:anim calcmode="lin" valueType="num">
                                      <p:cBhvr additive="base">
                                        <p:cTn id="120" dur="500" fill="hold"/>
                                        <p:tgtEl>
                                          <p:spTgt spid="25"/>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26"/>
                                        </p:tgtEl>
                                        <p:attrNameLst>
                                          <p:attrName>style.visibility</p:attrName>
                                        </p:attrNameLst>
                                      </p:cBhvr>
                                      <p:to>
                                        <p:strVal val="visible"/>
                                      </p:to>
                                    </p:set>
                                    <p:anim calcmode="lin" valueType="num">
                                      <p:cBhvr additive="base">
                                        <p:cTn id="123" dur="500" fill="hold"/>
                                        <p:tgtEl>
                                          <p:spTgt spid="26"/>
                                        </p:tgtEl>
                                        <p:attrNameLst>
                                          <p:attrName>ppt_x</p:attrName>
                                        </p:attrNameLst>
                                      </p:cBhvr>
                                      <p:tavLst>
                                        <p:tav tm="0">
                                          <p:val>
                                            <p:strVal val="1+#ppt_w/2"/>
                                          </p:val>
                                        </p:tav>
                                        <p:tav tm="100000">
                                          <p:val>
                                            <p:strVal val="#ppt_x"/>
                                          </p:val>
                                        </p:tav>
                                      </p:tavLst>
                                    </p:anim>
                                    <p:anim calcmode="lin" valueType="num">
                                      <p:cBhvr additive="base">
                                        <p:cTn id="124" dur="500" fill="hold"/>
                                        <p:tgtEl>
                                          <p:spTgt spid="26"/>
                                        </p:tgtEl>
                                        <p:attrNameLst>
                                          <p:attrName>ppt_y</p:attrName>
                                        </p:attrNameLst>
                                      </p:cBhvr>
                                      <p:tavLst>
                                        <p:tav tm="0">
                                          <p:val>
                                            <p:strVal val="#ppt_y"/>
                                          </p:val>
                                        </p:tav>
                                        <p:tav tm="100000">
                                          <p:val>
                                            <p:strVal val="#ppt_y"/>
                                          </p:val>
                                        </p:tav>
                                      </p:tavLst>
                                    </p:anim>
                                  </p:childTnLst>
                                </p:cTn>
                              </p:par>
                              <p:par>
                                <p:cTn id="125" presetID="2" presetClass="entr" presetSubtype="2" fill="hold" grpId="0" nodeType="withEffect">
                                  <p:stCondLst>
                                    <p:cond delay="0"/>
                                  </p:stCondLst>
                                  <p:childTnLst>
                                    <p:set>
                                      <p:cBhvr>
                                        <p:cTn id="126" dur="1" fill="hold">
                                          <p:stCondLst>
                                            <p:cond delay="0"/>
                                          </p:stCondLst>
                                        </p:cTn>
                                        <p:tgtEl>
                                          <p:spTgt spid="27"/>
                                        </p:tgtEl>
                                        <p:attrNameLst>
                                          <p:attrName>style.visibility</p:attrName>
                                        </p:attrNameLst>
                                      </p:cBhvr>
                                      <p:to>
                                        <p:strVal val="visible"/>
                                      </p:to>
                                    </p:set>
                                    <p:anim calcmode="lin" valueType="num">
                                      <p:cBhvr additive="base">
                                        <p:cTn id="127" dur="500" fill="hold"/>
                                        <p:tgtEl>
                                          <p:spTgt spid="27"/>
                                        </p:tgtEl>
                                        <p:attrNameLst>
                                          <p:attrName>ppt_x</p:attrName>
                                        </p:attrNameLst>
                                      </p:cBhvr>
                                      <p:tavLst>
                                        <p:tav tm="0">
                                          <p:val>
                                            <p:strVal val="1+#ppt_w/2"/>
                                          </p:val>
                                        </p:tav>
                                        <p:tav tm="100000">
                                          <p:val>
                                            <p:strVal val="#ppt_x"/>
                                          </p:val>
                                        </p:tav>
                                      </p:tavLst>
                                    </p:anim>
                                    <p:anim calcmode="lin" valueType="num">
                                      <p:cBhvr additive="base">
                                        <p:cTn id="128" dur="500" fill="hold"/>
                                        <p:tgtEl>
                                          <p:spTgt spid="27"/>
                                        </p:tgtEl>
                                        <p:attrNameLst>
                                          <p:attrName>ppt_y</p:attrName>
                                        </p:attrNameLst>
                                      </p:cBhvr>
                                      <p:tavLst>
                                        <p:tav tm="0">
                                          <p:val>
                                            <p:strVal val="#ppt_y"/>
                                          </p:val>
                                        </p:tav>
                                        <p:tav tm="100000">
                                          <p:val>
                                            <p:strVal val="#ppt_y"/>
                                          </p:val>
                                        </p:tav>
                                      </p:tavLst>
                                    </p:anim>
                                  </p:childTnLst>
                                </p:cTn>
                              </p:par>
                              <p:par>
                                <p:cTn id="129" presetID="2" presetClass="entr" presetSubtype="2" fill="hold" nodeType="withEffect">
                                  <p:stCondLst>
                                    <p:cond delay="0"/>
                                  </p:stCondLst>
                                  <p:childTnLst>
                                    <p:set>
                                      <p:cBhvr>
                                        <p:cTn id="130" dur="1" fill="hold">
                                          <p:stCondLst>
                                            <p:cond delay="0"/>
                                          </p:stCondLst>
                                        </p:cTn>
                                        <p:tgtEl>
                                          <p:spTgt spid="28"/>
                                        </p:tgtEl>
                                        <p:attrNameLst>
                                          <p:attrName>style.visibility</p:attrName>
                                        </p:attrNameLst>
                                      </p:cBhvr>
                                      <p:to>
                                        <p:strVal val="visible"/>
                                      </p:to>
                                    </p:set>
                                    <p:anim calcmode="lin" valueType="num">
                                      <p:cBhvr additive="base">
                                        <p:cTn id="131" dur="500" fill="hold"/>
                                        <p:tgtEl>
                                          <p:spTgt spid="28"/>
                                        </p:tgtEl>
                                        <p:attrNameLst>
                                          <p:attrName>ppt_x</p:attrName>
                                        </p:attrNameLst>
                                      </p:cBhvr>
                                      <p:tavLst>
                                        <p:tav tm="0">
                                          <p:val>
                                            <p:strVal val="1+#ppt_w/2"/>
                                          </p:val>
                                        </p:tav>
                                        <p:tav tm="100000">
                                          <p:val>
                                            <p:strVal val="#ppt_x"/>
                                          </p:val>
                                        </p:tav>
                                      </p:tavLst>
                                    </p:anim>
                                    <p:anim calcmode="lin" valueType="num">
                                      <p:cBhvr additive="base">
                                        <p:cTn id="132" dur="500" fill="hold"/>
                                        <p:tgtEl>
                                          <p:spTgt spid="28"/>
                                        </p:tgtEl>
                                        <p:attrNameLst>
                                          <p:attrName>ppt_y</p:attrName>
                                        </p:attrNameLst>
                                      </p:cBhvr>
                                      <p:tavLst>
                                        <p:tav tm="0">
                                          <p:val>
                                            <p:strVal val="#ppt_y"/>
                                          </p:val>
                                        </p:tav>
                                        <p:tav tm="100000">
                                          <p:val>
                                            <p:strVal val="#ppt_y"/>
                                          </p:val>
                                        </p:tav>
                                      </p:tavLst>
                                    </p:anim>
                                  </p:childTnLst>
                                </p:cTn>
                              </p:par>
                              <p:par>
                                <p:cTn id="133" presetID="0" presetClass="path" presetSubtype="0" accel="50000" decel="50000" fill="hold" nodeType="withEffect">
                                  <p:stCondLst>
                                    <p:cond delay="0"/>
                                  </p:stCondLst>
                                  <p:childTnLst>
                                    <p:animMotion origin="layout" path="M 2.89175E-6 -2.61855E-6 L 0.13638 -0.08651 " pathEditMode="relative" ptsTypes="AA">
                                      <p:cBhvr>
                                        <p:cTn id="134" dur="1000" fill="hold"/>
                                        <p:tgtEl>
                                          <p:spTgt spid="22"/>
                                        </p:tgtEl>
                                        <p:attrNameLst>
                                          <p:attrName>ppt_x</p:attrName>
                                          <p:attrName>ppt_y</p:attrName>
                                        </p:attrNameLst>
                                      </p:cBhvr>
                                    </p:animMotion>
                                  </p:childTnLst>
                                </p:cTn>
                              </p:par>
                              <p:par>
                                <p:cTn id="135" presetID="2" presetClass="entr" presetSubtype="2" fill="hold" grpId="0" nodeType="withEffect">
                                  <p:stCondLst>
                                    <p:cond delay="0"/>
                                  </p:stCondLst>
                                  <p:childTnLst>
                                    <p:set>
                                      <p:cBhvr>
                                        <p:cTn id="136" dur="1" fill="hold">
                                          <p:stCondLst>
                                            <p:cond delay="0"/>
                                          </p:stCondLst>
                                        </p:cTn>
                                        <p:tgtEl>
                                          <p:spTgt spid="68"/>
                                        </p:tgtEl>
                                        <p:attrNameLst>
                                          <p:attrName>style.visibility</p:attrName>
                                        </p:attrNameLst>
                                      </p:cBhvr>
                                      <p:to>
                                        <p:strVal val="visible"/>
                                      </p:to>
                                    </p:set>
                                    <p:anim calcmode="lin" valueType="num">
                                      <p:cBhvr additive="base">
                                        <p:cTn id="137" dur="500" fill="hold"/>
                                        <p:tgtEl>
                                          <p:spTgt spid="68"/>
                                        </p:tgtEl>
                                        <p:attrNameLst>
                                          <p:attrName>ppt_x</p:attrName>
                                        </p:attrNameLst>
                                      </p:cBhvr>
                                      <p:tavLst>
                                        <p:tav tm="0">
                                          <p:val>
                                            <p:strVal val="1+#ppt_w/2"/>
                                          </p:val>
                                        </p:tav>
                                        <p:tav tm="100000">
                                          <p:val>
                                            <p:strVal val="#ppt_x"/>
                                          </p:val>
                                        </p:tav>
                                      </p:tavLst>
                                    </p:anim>
                                    <p:anim calcmode="lin" valueType="num">
                                      <p:cBhvr additive="base">
                                        <p:cTn id="138" dur="500" fill="hold"/>
                                        <p:tgtEl>
                                          <p:spTgt spid="68"/>
                                        </p:tgtEl>
                                        <p:attrNameLst>
                                          <p:attrName>ppt_y</p:attrName>
                                        </p:attrNameLst>
                                      </p:cBhvr>
                                      <p:tavLst>
                                        <p:tav tm="0">
                                          <p:val>
                                            <p:strVal val="#ppt_y"/>
                                          </p:val>
                                        </p:tav>
                                        <p:tav tm="100000">
                                          <p:val>
                                            <p:strVal val="#ppt_y"/>
                                          </p:val>
                                        </p:tav>
                                      </p:tavLst>
                                    </p:anim>
                                  </p:childTnLst>
                                </p:cTn>
                              </p:par>
                              <p:par>
                                <p:cTn id="139" presetID="2" presetClass="entr" presetSubtype="2" fill="hold" grpId="0" nodeType="withEffect">
                                  <p:stCondLst>
                                    <p:cond delay="0"/>
                                  </p:stCondLst>
                                  <p:childTnLst>
                                    <p:set>
                                      <p:cBhvr>
                                        <p:cTn id="140" dur="1" fill="hold">
                                          <p:stCondLst>
                                            <p:cond delay="0"/>
                                          </p:stCondLst>
                                        </p:cTn>
                                        <p:tgtEl>
                                          <p:spTgt spid="69"/>
                                        </p:tgtEl>
                                        <p:attrNameLst>
                                          <p:attrName>style.visibility</p:attrName>
                                        </p:attrNameLst>
                                      </p:cBhvr>
                                      <p:to>
                                        <p:strVal val="visible"/>
                                      </p:to>
                                    </p:set>
                                    <p:anim calcmode="lin" valueType="num">
                                      <p:cBhvr additive="base">
                                        <p:cTn id="141" dur="500" fill="hold"/>
                                        <p:tgtEl>
                                          <p:spTgt spid="69"/>
                                        </p:tgtEl>
                                        <p:attrNameLst>
                                          <p:attrName>ppt_x</p:attrName>
                                        </p:attrNameLst>
                                      </p:cBhvr>
                                      <p:tavLst>
                                        <p:tav tm="0">
                                          <p:val>
                                            <p:strVal val="1+#ppt_w/2"/>
                                          </p:val>
                                        </p:tav>
                                        <p:tav tm="100000">
                                          <p:val>
                                            <p:strVal val="#ppt_x"/>
                                          </p:val>
                                        </p:tav>
                                      </p:tavLst>
                                    </p:anim>
                                    <p:anim calcmode="lin" valueType="num">
                                      <p:cBhvr additive="base">
                                        <p:cTn id="142" dur="500" fill="hold"/>
                                        <p:tgtEl>
                                          <p:spTgt spid="69"/>
                                        </p:tgtEl>
                                        <p:attrNameLst>
                                          <p:attrName>ppt_y</p:attrName>
                                        </p:attrNameLst>
                                      </p:cBhvr>
                                      <p:tavLst>
                                        <p:tav tm="0">
                                          <p:val>
                                            <p:strVal val="#ppt_y"/>
                                          </p:val>
                                        </p:tav>
                                        <p:tav tm="100000">
                                          <p:val>
                                            <p:strVal val="#ppt_y"/>
                                          </p:val>
                                        </p:tav>
                                      </p:tavLst>
                                    </p:anim>
                                  </p:childTnLst>
                                </p:cTn>
                              </p:par>
                              <p:par>
                                <p:cTn id="143" presetID="2" presetClass="entr" presetSubtype="2"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anim calcmode="lin" valueType="num">
                                      <p:cBhvr additive="base">
                                        <p:cTn id="145" dur="500" fill="hold"/>
                                        <p:tgtEl>
                                          <p:spTgt spid="70"/>
                                        </p:tgtEl>
                                        <p:attrNameLst>
                                          <p:attrName>ppt_x</p:attrName>
                                        </p:attrNameLst>
                                      </p:cBhvr>
                                      <p:tavLst>
                                        <p:tav tm="0">
                                          <p:val>
                                            <p:strVal val="1+#ppt_w/2"/>
                                          </p:val>
                                        </p:tav>
                                        <p:tav tm="100000">
                                          <p:val>
                                            <p:strVal val="#ppt_x"/>
                                          </p:val>
                                        </p:tav>
                                      </p:tavLst>
                                    </p:anim>
                                    <p:anim calcmode="lin" valueType="num">
                                      <p:cBhvr additive="base">
                                        <p:cTn id="146" dur="500" fill="hold"/>
                                        <p:tgtEl>
                                          <p:spTgt spid="70"/>
                                        </p:tgtEl>
                                        <p:attrNameLst>
                                          <p:attrName>ppt_y</p:attrName>
                                        </p:attrNameLst>
                                      </p:cBhvr>
                                      <p:tavLst>
                                        <p:tav tm="0">
                                          <p:val>
                                            <p:strVal val="#ppt_y"/>
                                          </p:val>
                                        </p:tav>
                                        <p:tav tm="100000">
                                          <p:val>
                                            <p:strVal val="#ppt_y"/>
                                          </p:val>
                                        </p:tav>
                                      </p:tavLst>
                                    </p:anim>
                                  </p:childTnLst>
                                </p:cTn>
                              </p:par>
                              <p:par>
                                <p:cTn id="147" presetID="2" presetClass="entr" presetSubtype="2" fill="hold" grpId="0" nodeType="withEffect">
                                  <p:stCondLst>
                                    <p:cond delay="0"/>
                                  </p:stCondLst>
                                  <p:childTnLst>
                                    <p:set>
                                      <p:cBhvr>
                                        <p:cTn id="148" dur="1" fill="hold">
                                          <p:stCondLst>
                                            <p:cond delay="0"/>
                                          </p:stCondLst>
                                        </p:cTn>
                                        <p:tgtEl>
                                          <p:spTgt spid="71"/>
                                        </p:tgtEl>
                                        <p:attrNameLst>
                                          <p:attrName>style.visibility</p:attrName>
                                        </p:attrNameLst>
                                      </p:cBhvr>
                                      <p:to>
                                        <p:strVal val="visible"/>
                                      </p:to>
                                    </p:set>
                                    <p:anim calcmode="lin" valueType="num">
                                      <p:cBhvr additive="base">
                                        <p:cTn id="149" dur="500" fill="hold"/>
                                        <p:tgtEl>
                                          <p:spTgt spid="71"/>
                                        </p:tgtEl>
                                        <p:attrNameLst>
                                          <p:attrName>ppt_x</p:attrName>
                                        </p:attrNameLst>
                                      </p:cBhvr>
                                      <p:tavLst>
                                        <p:tav tm="0">
                                          <p:val>
                                            <p:strVal val="1+#ppt_w/2"/>
                                          </p:val>
                                        </p:tav>
                                        <p:tav tm="100000">
                                          <p:val>
                                            <p:strVal val="#ppt_x"/>
                                          </p:val>
                                        </p:tav>
                                      </p:tavLst>
                                    </p:anim>
                                    <p:anim calcmode="lin" valueType="num">
                                      <p:cBhvr additive="base">
                                        <p:cTn id="150"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9" presetClass="entr" presetSubtype="0" fill="hold" grpId="0" nodeType="clickEffect">
                                  <p:stCondLst>
                                    <p:cond delay="0"/>
                                  </p:stCondLst>
                                  <p:childTnLst>
                                    <p:set>
                                      <p:cBhvr>
                                        <p:cTn id="154" dur="1" fill="hold">
                                          <p:stCondLst>
                                            <p:cond delay="0"/>
                                          </p:stCondLst>
                                        </p:cTn>
                                        <p:tgtEl>
                                          <p:spTgt spid="53"/>
                                        </p:tgtEl>
                                        <p:attrNameLst>
                                          <p:attrName>style.visibility</p:attrName>
                                        </p:attrNameLst>
                                      </p:cBhvr>
                                      <p:to>
                                        <p:strVal val="visible"/>
                                      </p:to>
                                    </p:set>
                                    <p:animEffect transition="in" filter="dissolve">
                                      <p:cBhvr>
                                        <p:cTn id="155" dur="500"/>
                                        <p:tgtEl>
                                          <p:spTgt spid="53"/>
                                        </p:tgtEl>
                                      </p:cBhvr>
                                    </p:animEffect>
                                  </p:childTnLst>
                                </p:cTn>
                              </p:par>
                              <p:par>
                                <p:cTn id="156" presetID="9" presetClass="entr" presetSubtype="0" fill="hold" grpId="0" nodeType="withEffect">
                                  <p:stCondLst>
                                    <p:cond delay="0"/>
                                  </p:stCondLst>
                                  <p:childTnLst>
                                    <p:set>
                                      <p:cBhvr>
                                        <p:cTn id="157" dur="1" fill="hold">
                                          <p:stCondLst>
                                            <p:cond delay="0"/>
                                          </p:stCondLst>
                                        </p:cTn>
                                        <p:tgtEl>
                                          <p:spTgt spid="54"/>
                                        </p:tgtEl>
                                        <p:attrNameLst>
                                          <p:attrName>style.visibility</p:attrName>
                                        </p:attrNameLst>
                                      </p:cBhvr>
                                      <p:to>
                                        <p:strVal val="visible"/>
                                      </p:to>
                                    </p:set>
                                    <p:animEffect transition="in" filter="dissolve">
                                      <p:cBhvr>
                                        <p:cTn id="1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42" grpId="0" animBg="1"/>
      <p:bldP spid="42" grpId="1" animBg="1"/>
      <p:bldP spid="44" grpId="0" animBg="1"/>
      <p:bldP spid="44" grpId="1" animBg="1"/>
      <p:bldP spid="45" grpId="0" animBg="1"/>
      <p:bldP spid="45" grpId="1" animBg="1"/>
      <p:bldP spid="46" grpId="0"/>
      <p:bldP spid="46" grpId="1"/>
      <p:bldP spid="47" grpId="0" animBg="1"/>
      <p:bldP spid="47" grpId="1" animBg="1"/>
      <p:bldP spid="48" grpId="0"/>
      <p:bldP spid="48" grpId="1"/>
      <p:bldP spid="53" grpId="0" animBg="1"/>
      <p:bldP spid="54" grpId="0" animBg="1"/>
      <p:bldP spid="32" grpId="0" animBg="1"/>
      <p:bldP spid="32" grpId="1" animBg="1"/>
      <p:bldP spid="68" grpId="0" animBg="1"/>
      <p:bldP spid="69" grpId="0" animBg="1"/>
      <p:bldP spid="70" grpId="0" animBg="1"/>
      <p:bldP spid="71"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OAuth</a:t>
            </a:r>
            <a:r>
              <a:rPr lang="en-US" dirty="0" smtClean="0"/>
              <a:t> Authentication Flow</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999" y="1629000"/>
            <a:ext cx="10850027" cy="4140000"/>
          </a:xfrm>
          <a:prstGeom prst="rect">
            <a:avLst/>
          </a:prstGeom>
        </p:spPr>
      </p:pic>
    </p:spTree>
    <p:extLst>
      <p:ext uri="{BB962C8B-B14F-4D97-AF65-F5344CB8AC3E}">
        <p14:creationId xmlns:p14="http://schemas.microsoft.com/office/powerpoint/2010/main" val="145028537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What is Mobile Services?</a:t>
            </a:r>
            <a:endParaRPr lang="en-US" dirty="0"/>
          </a:p>
        </p:txBody>
      </p:sp>
      <p:grpSp>
        <p:nvGrpSpPr>
          <p:cNvPr id="4" name="Group 3"/>
          <p:cNvGrpSpPr/>
          <p:nvPr/>
        </p:nvGrpSpPr>
        <p:grpSpPr>
          <a:xfrm>
            <a:off x="4711380" y="4845395"/>
            <a:ext cx="1524000" cy="1524000"/>
            <a:chOff x="2142565" y="3054079"/>
            <a:chExt cx="1524000" cy="1524000"/>
          </a:xfrm>
          <a:solidFill>
            <a:schemeClr val="accent1"/>
          </a:solidFill>
        </p:grpSpPr>
        <p:sp>
          <p:nvSpPr>
            <p:cNvPr id="5" name="Rectangle 4"/>
            <p:cNvSpPr/>
            <p:nvPr>
              <p:custDataLst>
                <p:tags r:id="rId7"/>
              </p:custDataLst>
            </p:nvPr>
          </p:nvSpPr>
          <p:spPr bwMode="auto">
            <a:xfrm>
              <a:off x="2142565" y="3054079"/>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Data</a:t>
              </a:r>
            </a:p>
          </p:txBody>
        </p:sp>
        <p:sp>
          <p:nvSpPr>
            <p:cNvPr id="6" name="Freeform 6"/>
            <p:cNvSpPr>
              <a:spLocks noEditPoints="1"/>
            </p:cNvSpPr>
            <p:nvPr/>
          </p:nvSpPr>
          <p:spPr bwMode="auto">
            <a:xfrm>
              <a:off x="2658094" y="3363025"/>
              <a:ext cx="528255" cy="8045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019">
                <a:defRPr/>
              </a:pPr>
              <a:endParaRPr lang="en-US" sz="2400" kern="0" dirty="0">
                <a:solidFill>
                  <a:sysClr val="windowText" lastClr="000000"/>
                </a:solidFill>
                <a:latin typeface="Segoe UI"/>
              </a:endParaRPr>
            </a:p>
          </p:txBody>
        </p:sp>
      </p:grpSp>
      <p:sp>
        <p:nvSpPr>
          <p:cNvPr id="7" name="Rectangle 6"/>
          <p:cNvSpPr/>
          <p:nvPr>
            <p:custDataLst>
              <p:tags r:id="rId1"/>
            </p:custDataLst>
          </p:nvPr>
        </p:nvSpPr>
        <p:spPr bwMode="auto">
          <a:xfrm>
            <a:off x="6328542" y="3229955"/>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53" tIns="45701" rIns="68553" bIns="45701" numCol="1" rtlCol="0" anchor="b" anchorCtr="0" compatLnSpc="1">
            <a:prstTxWarp prst="textNoShape">
              <a:avLst/>
            </a:prstTxWarp>
          </a:bodyPr>
          <a:lstStyle/>
          <a:p>
            <a:pPr defTabSz="913719" fontAlgn="base">
              <a:spcBef>
                <a:spcPct val="0"/>
              </a:spcBef>
              <a:spcAft>
                <a:spcPct val="0"/>
              </a:spcAft>
              <a:defRPr/>
            </a:pPr>
            <a:r>
              <a:rPr lang="en-US" sz="1500" kern="0" dirty="0">
                <a:gradFill flip="none" rotWithShape="1">
                  <a:gsLst>
                    <a:gs pos="0">
                      <a:srgbClr val="FFFFFF"/>
                    </a:gs>
                    <a:gs pos="100000">
                      <a:srgbClr val="FFFFFF"/>
                    </a:gs>
                  </a:gsLst>
                  <a:lin ang="5400000" scaled="0"/>
                  <a:tileRect/>
                </a:gradFill>
                <a:latin typeface="Segoe UI"/>
              </a:rPr>
              <a:t>Notifications</a:t>
            </a:r>
          </a:p>
        </p:txBody>
      </p:sp>
      <p:grpSp>
        <p:nvGrpSpPr>
          <p:cNvPr id="8" name="Group 7"/>
          <p:cNvGrpSpPr/>
          <p:nvPr/>
        </p:nvGrpSpPr>
        <p:grpSpPr>
          <a:xfrm>
            <a:off x="6760561" y="3380753"/>
            <a:ext cx="451426" cy="962719"/>
            <a:chOff x="4005600" y="3173284"/>
            <a:chExt cx="555603" cy="1178245"/>
          </a:xfrm>
        </p:grpSpPr>
        <p:sp>
          <p:nvSpPr>
            <p:cNvPr id="9" name="Oval 16"/>
            <p:cNvSpPr>
              <a:spLocks noChangeArrowheads="1"/>
            </p:cNvSpPr>
            <p:nvPr/>
          </p:nvSpPr>
          <p:spPr bwMode="black">
            <a:xfrm>
              <a:off x="4308655" y="3173284"/>
              <a:ext cx="197828" cy="193569"/>
            </a:xfrm>
            <a:prstGeom prst="ellipse">
              <a:avLst/>
            </a:pr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0" name="Freeform 17"/>
            <p:cNvSpPr>
              <a:spLocks/>
            </p:cNvSpPr>
            <p:nvPr/>
          </p:nvSpPr>
          <p:spPr bwMode="black">
            <a:xfrm>
              <a:off x="4133978" y="3411037"/>
              <a:ext cx="427225" cy="940492"/>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1" name="Freeform 18"/>
            <p:cNvSpPr>
              <a:spLocks/>
            </p:cNvSpPr>
            <p:nvPr/>
          </p:nvSpPr>
          <p:spPr bwMode="black">
            <a:xfrm>
              <a:off x="4180278" y="3366853"/>
              <a:ext cx="351461" cy="273521"/>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2" name="Freeform 19"/>
            <p:cNvSpPr>
              <a:spLocks/>
            </p:cNvSpPr>
            <p:nvPr/>
          </p:nvSpPr>
          <p:spPr bwMode="black">
            <a:xfrm>
              <a:off x="4049796" y="3192221"/>
              <a:ext cx="119960" cy="218817"/>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3" name="Freeform 20"/>
            <p:cNvSpPr>
              <a:spLocks/>
            </p:cNvSpPr>
            <p:nvPr/>
          </p:nvSpPr>
          <p:spPr bwMode="black">
            <a:xfrm>
              <a:off x="4184488" y="3261652"/>
              <a:ext cx="90496" cy="79952"/>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sp>
          <p:nvSpPr>
            <p:cNvPr id="14" name="Freeform 21"/>
            <p:cNvSpPr>
              <a:spLocks/>
            </p:cNvSpPr>
            <p:nvPr/>
          </p:nvSpPr>
          <p:spPr bwMode="black">
            <a:xfrm>
              <a:off x="4005600" y="3173284"/>
              <a:ext cx="25255" cy="25879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5" name="Group 14"/>
          <p:cNvGrpSpPr/>
          <p:nvPr/>
        </p:nvGrpSpPr>
        <p:grpSpPr>
          <a:xfrm>
            <a:off x="3094220" y="3229955"/>
            <a:ext cx="1524000" cy="3139440"/>
            <a:chOff x="523683" y="3054079"/>
            <a:chExt cx="1524000" cy="3139440"/>
          </a:xfrm>
          <a:solidFill>
            <a:schemeClr val="accent2"/>
          </a:solidFill>
        </p:grpSpPr>
        <p:sp>
          <p:nvSpPr>
            <p:cNvPr id="16" name="Rectangle 15"/>
            <p:cNvSpPr/>
            <p:nvPr>
              <p:custDataLst>
                <p:tags r:id="rId6"/>
              </p:custDataLst>
            </p:nvPr>
          </p:nvSpPr>
          <p:spPr bwMode="auto">
            <a:xfrm>
              <a:off x="523683" y="3054079"/>
              <a:ext cx="1524000" cy="3139440"/>
            </a:xfrm>
            <a:prstGeom prst="rect">
              <a:avLst/>
            </a:prstGeom>
            <a:grpFill/>
            <a:ln w="10795" cap="flat" cmpd="sng" algn="ctr">
              <a:noFill/>
              <a:prstDash val="solid"/>
              <a:headEnd type="none" w="med" len="med"/>
              <a:tailEnd type="none" w="med" len="med"/>
            </a:ln>
            <a:effectLst/>
          </p:spPr>
          <p:txBody>
            <a:bodyPr vert="horz" wrap="square" lIns="140970" tIns="93980" rIns="140970" bIns="93980" numCol="1" rtlCol="0" anchor="b" anchorCtr="0" compatLnSpc="1">
              <a:prstTxWarp prst="textNoShape">
                <a:avLst/>
              </a:prstTxWarp>
            </a:bodyPr>
            <a:lstStyle/>
            <a:p>
              <a:pPr defTabSz="913719" fontAlgn="base">
                <a:spcBef>
                  <a:spcPct val="0"/>
                </a:spcBef>
                <a:spcAft>
                  <a:spcPct val="0"/>
                </a:spcAft>
                <a:defRPr/>
              </a:pPr>
              <a:r>
                <a:rPr lang="en-US" sz="1500" kern="0" dirty="0" err="1">
                  <a:gradFill flip="none" rotWithShape="1">
                    <a:gsLst>
                      <a:gs pos="0">
                        <a:srgbClr val="FFFFFF"/>
                      </a:gs>
                      <a:gs pos="100000">
                        <a:srgbClr val="FFFFFF"/>
                      </a:gs>
                    </a:gsLst>
                    <a:lin ang="5400000" scaled="0"/>
                    <a:tileRect/>
                  </a:gradFill>
                  <a:latin typeface="Segoe UI"/>
                </a:rPr>
                <a:t>Auth</a:t>
              </a:r>
              <a:endParaRPr lang="en-US" sz="1500" kern="0" dirty="0">
                <a:gradFill flip="none" rotWithShape="1">
                  <a:gsLst>
                    <a:gs pos="0">
                      <a:srgbClr val="FFFFFF"/>
                    </a:gs>
                    <a:gs pos="100000">
                      <a:srgbClr val="FFFFFF"/>
                    </a:gs>
                  </a:gsLst>
                  <a:lin ang="5400000" scaled="0"/>
                  <a:tileRect/>
                </a:gradFill>
                <a:latin typeface="Segoe UI"/>
              </a:endParaRPr>
            </a:p>
          </p:txBody>
        </p:sp>
        <p:sp>
          <p:nvSpPr>
            <p:cNvPr id="17" name="Freeform 164"/>
            <p:cNvSpPr>
              <a:spLocks noEditPoints="1"/>
            </p:cNvSpPr>
            <p:nvPr/>
          </p:nvSpPr>
          <p:spPr bwMode="black">
            <a:xfrm>
              <a:off x="847079" y="4011676"/>
              <a:ext cx="877207" cy="1216165"/>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019">
                <a:defRPr/>
              </a:pPr>
              <a:endParaRPr lang="en-US" sz="2400" kern="0">
                <a:solidFill>
                  <a:sysClr val="windowText" lastClr="000000"/>
                </a:solidFill>
                <a:latin typeface="Segoe UI"/>
              </a:endParaRPr>
            </a:p>
          </p:txBody>
        </p:sp>
      </p:grpSp>
      <p:grpSp>
        <p:nvGrpSpPr>
          <p:cNvPr id="18" name="Group 17"/>
          <p:cNvGrpSpPr/>
          <p:nvPr/>
        </p:nvGrpSpPr>
        <p:grpSpPr>
          <a:xfrm>
            <a:off x="4711380" y="3234185"/>
            <a:ext cx="1524000" cy="1524000"/>
            <a:chOff x="2155586" y="4666056"/>
            <a:chExt cx="1524000" cy="1524000"/>
          </a:xfrm>
          <a:solidFill>
            <a:schemeClr val="accent1"/>
          </a:solidFill>
        </p:grpSpPr>
        <p:sp>
          <p:nvSpPr>
            <p:cNvPr id="19" name="Rectangle 18"/>
            <p:cNvSpPr/>
            <p:nvPr>
              <p:custDataLst>
                <p:tags r:id="rId5"/>
              </p:custDataLst>
            </p:nvPr>
          </p:nvSpPr>
          <p:spPr bwMode="auto">
            <a:xfrm>
              <a:off x="2155586" y="4666056"/>
              <a:ext cx="1524000" cy="1524000"/>
            </a:xfrm>
            <a:prstGeom prst="rect">
              <a:avLst/>
            </a:prstGeom>
            <a:solidFill>
              <a:schemeClr val="accent2"/>
            </a:solid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Server Scripts + Custom API</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20" name="Group 19"/>
            <p:cNvGrpSpPr/>
            <p:nvPr/>
          </p:nvGrpSpPr>
          <p:grpSpPr bwMode="black">
            <a:xfrm>
              <a:off x="2405244" y="4807551"/>
              <a:ext cx="975049" cy="828286"/>
              <a:chOff x="5184775" y="26584"/>
              <a:chExt cx="1500188" cy="1220786"/>
            </a:xfrm>
            <a:grpFill/>
          </p:grpSpPr>
          <p:sp>
            <p:nvSpPr>
              <p:cNvPr id="21" name="Freeform 86"/>
              <p:cNvSpPr>
                <a:spLocks noEditPoints="1"/>
              </p:cNvSpPr>
              <p:nvPr/>
            </p:nvSpPr>
            <p:spPr bwMode="black">
              <a:xfrm>
                <a:off x="5184775" y="145646"/>
                <a:ext cx="1095375" cy="1101724"/>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2" name="Oval 87"/>
              <p:cNvSpPr>
                <a:spLocks noChangeArrowheads="1"/>
              </p:cNvSpPr>
              <p:nvPr/>
            </p:nvSpPr>
            <p:spPr bwMode="black">
              <a:xfrm>
                <a:off x="5630862" y="613958"/>
                <a:ext cx="203200" cy="203200"/>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sp>
            <p:nvSpPr>
              <p:cNvPr id="23" name="Freeform 88"/>
              <p:cNvSpPr>
                <a:spLocks noEditPoints="1"/>
              </p:cNvSpPr>
              <p:nvPr/>
            </p:nvSpPr>
            <p:spPr bwMode="black">
              <a:xfrm>
                <a:off x="6129338" y="26584"/>
                <a:ext cx="555625" cy="59848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019">
                  <a:defRPr/>
                </a:pPr>
                <a:endParaRPr lang="en-US" sz="1600" kern="0">
                  <a:solidFill>
                    <a:sysClr val="windowText" lastClr="000000"/>
                  </a:solidFill>
                  <a:latin typeface="Segoe UI"/>
                </a:endParaRPr>
              </a:p>
            </p:txBody>
          </p:sp>
        </p:grpSp>
      </p:grpSp>
      <p:grpSp>
        <p:nvGrpSpPr>
          <p:cNvPr id="24" name="Group 23"/>
          <p:cNvGrpSpPr/>
          <p:nvPr/>
        </p:nvGrpSpPr>
        <p:grpSpPr>
          <a:xfrm>
            <a:off x="6330618" y="4845395"/>
            <a:ext cx="1524000" cy="1524000"/>
            <a:chOff x="3758005" y="4666056"/>
            <a:chExt cx="1524000" cy="1524000"/>
          </a:xfrm>
          <a:solidFill>
            <a:schemeClr val="accent2"/>
          </a:solidFill>
        </p:grpSpPr>
        <p:sp>
          <p:nvSpPr>
            <p:cNvPr id="25" name="Rectangle 24"/>
            <p:cNvSpPr/>
            <p:nvPr>
              <p:custDataLst>
                <p:tags r:id="rId4"/>
              </p:custDataLst>
            </p:nvPr>
          </p:nvSpPr>
          <p:spPr bwMode="auto">
            <a:xfrm>
              <a:off x="3758005" y="4666056"/>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Scheduler</a:t>
              </a:r>
              <a:endParaRPr lang="en-US" sz="1500" kern="0" dirty="0">
                <a:gradFill flip="none" rotWithShape="1">
                  <a:gsLst>
                    <a:gs pos="0">
                      <a:srgbClr val="FFFFFF"/>
                    </a:gs>
                    <a:gs pos="100000">
                      <a:srgbClr val="FFFFFF"/>
                    </a:gs>
                  </a:gsLst>
                  <a:lin ang="5400000" scaled="0"/>
                  <a:tileRect/>
                </a:gradFill>
                <a:latin typeface="Segoe UI"/>
              </a:endParaRPr>
            </a:p>
          </p:txBody>
        </p:sp>
        <p:pic>
          <p:nvPicPr>
            <p:cNvPr id="26" name="Picture 4" descr="C:\Users\Jonahs\Dropbox\Projects SCOTT\MEET Windows Azure\source\Background\tile-icon-cach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3735" y="4942458"/>
              <a:ext cx="851488" cy="851488"/>
            </a:xfrm>
            <a:prstGeom prst="rect">
              <a:avLst/>
            </a:prstGeom>
            <a:grpFill/>
            <a:extLst/>
          </p:spPr>
        </p:pic>
      </p:grpSp>
      <p:grpSp>
        <p:nvGrpSpPr>
          <p:cNvPr id="27" name="Group 26"/>
          <p:cNvGrpSpPr/>
          <p:nvPr/>
        </p:nvGrpSpPr>
        <p:grpSpPr>
          <a:xfrm>
            <a:off x="3094220" y="1262447"/>
            <a:ext cx="6650548" cy="1945208"/>
            <a:chOff x="523683" y="1595421"/>
            <a:chExt cx="4975779" cy="1370389"/>
          </a:xfrm>
        </p:grpSpPr>
        <p:sp>
          <p:nvSpPr>
            <p:cNvPr id="28" name="Rectangle 27"/>
            <p:cNvSpPr/>
            <p:nvPr/>
          </p:nvSpPr>
          <p:spPr bwMode="auto">
            <a:xfrm>
              <a:off x="523683" y="1595421"/>
              <a:ext cx="4777177" cy="1298232"/>
            </a:xfrm>
            <a:prstGeom prst="rect">
              <a:avLst/>
            </a:prstGeom>
            <a:solidFill>
              <a:srgbClr val="FFFFFF"/>
            </a:solidFill>
            <a:ln w="10795" cap="flat" cmpd="sng" algn="ctr">
              <a:solidFill>
                <a:schemeClr val="bg2"/>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719"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pic>
          <p:nvPicPr>
            <p:cNvPr id="29"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0800" y="1814593"/>
              <a:ext cx="4008662" cy="1151217"/>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7973725" y="3231289"/>
            <a:ext cx="1524000" cy="1524000"/>
            <a:chOff x="7973725" y="3231289"/>
            <a:chExt cx="1524000" cy="1524000"/>
          </a:xfrm>
          <a:solidFill>
            <a:schemeClr val="accent2"/>
          </a:solidFill>
        </p:grpSpPr>
        <p:sp>
          <p:nvSpPr>
            <p:cNvPr id="31" name="Rectangle 30"/>
            <p:cNvSpPr/>
            <p:nvPr>
              <p:custDataLst>
                <p:tags r:id="rId3"/>
              </p:custDataLst>
            </p:nvPr>
          </p:nvSpPr>
          <p:spPr bwMode="auto">
            <a:xfrm>
              <a:off x="7973725" y="3231289"/>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Logging &amp; </a:t>
              </a:r>
              <a:r>
                <a:rPr lang="en-US" sz="1500" kern="0" dirty="0" err="1" smtClean="0">
                  <a:gradFill flip="none" rotWithShape="1">
                    <a:gsLst>
                      <a:gs pos="0">
                        <a:srgbClr val="FFFFFF"/>
                      </a:gs>
                      <a:gs pos="100000">
                        <a:srgbClr val="FFFFFF"/>
                      </a:gs>
                    </a:gsLst>
                    <a:lin ang="5400000" scaled="0"/>
                    <a:tileRect/>
                  </a:gradFill>
                  <a:latin typeface="Segoe UI"/>
                </a:rPr>
                <a:t>Diag</a:t>
              </a:r>
              <a:endParaRPr lang="en-US" sz="1500" kern="0" dirty="0">
                <a:gradFill flip="none" rotWithShape="1">
                  <a:gsLst>
                    <a:gs pos="0">
                      <a:srgbClr val="FFFFFF"/>
                    </a:gs>
                    <a:gs pos="100000">
                      <a:srgbClr val="FFFFFF"/>
                    </a:gs>
                  </a:gsLst>
                  <a:lin ang="5400000" scaled="0"/>
                  <a:tileRect/>
                </a:gradFill>
                <a:latin typeface="Segoe UI"/>
              </a:endParaRPr>
            </a:p>
          </p:txBody>
        </p:sp>
        <p:grpSp>
          <p:nvGrpSpPr>
            <p:cNvPr id="32" name="Group 31"/>
            <p:cNvGrpSpPr/>
            <p:nvPr/>
          </p:nvGrpSpPr>
          <p:grpSpPr>
            <a:xfrm>
              <a:off x="8258106" y="3524595"/>
              <a:ext cx="851488" cy="827454"/>
              <a:chOff x="8258106" y="3524595"/>
              <a:chExt cx="851488" cy="827454"/>
            </a:xfrm>
            <a:grpFill/>
          </p:grpSpPr>
          <p:cxnSp>
            <p:nvCxnSpPr>
              <p:cNvPr id="33" name="Straight Connector 32"/>
              <p:cNvCxnSpPr/>
              <p:nvPr/>
            </p:nvCxnSpPr>
            <p:spPr>
              <a:xfrm>
                <a:off x="8258106" y="391262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58106" y="4024373"/>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258106" y="413106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258106" y="4240022"/>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258106" y="4352049"/>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bwMode="auto">
              <a:xfrm rot="5400000">
                <a:off x="8551541" y="3608273"/>
                <a:ext cx="226060" cy="219704"/>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latin typeface="Segoe UI"/>
                </a:endParaRPr>
              </a:p>
            </p:txBody>
          </p:sp>
          <p:cxnSp>
            <p:nvCxnSpPr>
              <p:cNvPr id="39" name="Straight Connector 38"/>
              <p:cNvCxnSpPr/>
              <p:nvPr/>
            </p:nvCxnSpPr>
            <p:spPr>
              <a:xfrm>
                <a:off x="8258106" y="3524595"/>
                <a:ext cx="851488"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p:cNvGrpSpPr/>
          <p:nvPr/>
        </p:nvGrpSpPr>
        <p:grpSpPr>
          <a:xfrm>
            <a:off x="7976225" y="4845395"/>
            <a:ext cx="1524000" cy="1524000"/>
            <a:chOff x="6325159" y="4845395"/>
            <a:chExt cx="1524000" cy="1524000"/>
          </a:xfrm>
          <a:solidFill>
            <a:schemeClr val="accent2"/>
          </a:solidFill>
        </p:grpSpPr>
        <p:sp>
          <p:nvSpPr>
            <p:cNvPr id="41" name="Rectangle 40"/>
            <p:cNvSpPr/>
            <p:nvPr>
              <p:custDataLst>
                <p:tags r:id="rId2"/>
              </p:custDataLst>
            </p:nvPr>
          </p:nvSpPr>
          <p:spPr bwMode="auto">
            <a:xfrm>
              <a:off x="6325159" y="4845395"/>
              <a:ext cx="1524000" cy="1524000"/>
            </a:xfrm>
            <a:prstGeom prst="rect">
              <a:avLst/>
            </a:prstGeom>
            <a:grpFill/>
            <a:ln w="10795" cap="flat" cmpd="sng" algn="ctr">
              <a:noFill/>
              <a:prstDash val="solid"/>
              <a:headEnd type="none" w="med" len="med"/>
              <a:tailEnd type="none" w="med" len="med"/>
            </a:ln>
            <a:effectLst/>
          </p:spPr>
          <p:txBody>
            <a:bodyPr vert="horz" wrap="square" lIns="68580" tIns="45720" rIns="68580" bIns="45720" numCol="1" rtlCol="0" anchor="b" anchorCtr="0" compatLnSpc="1">
              <a:prstTxWarp prst="textNoShape">
                <a:avLst/>
              </a:prstTxWarp>
            </a:bodyPr>
            <a:lstStyle/>
            <a:p>
              <a:pPr defTabSz="913719" fontAlgn="base">
                <a:spcBef>
                  <a:spcPct val="0"/>
                </a:spcBef>
                <a:spcAft>
                  <a:spcPct val="0"/>
                </a:spcAft>
                <a:defRPr/>
              </a:pPr>
              <a:r>
                <a:rPr lang="en-US" sz="1500" kern="0" dirty="0" smtClean="0">
                  <a:gradFill flip="none" rotWithShape="1">
                    <a:gsLst>
                      <a:gs pos="0">
                        <a:srgbClr val="FFFFFF"/>
                      </a:gs>
                      <a:gs pos="100000">
                        <a:srgbClr val="FFFFFF"/>
                      </a:gs>
                    </a:gsLst>
                    <a:lin ang="5400000" scaled="0"/>
                    <a:tileRect/>
                  </a:gradFill>
                  <a:latin typeface="Segoe UI"/>
                </a:rPr>
                <a:t>Scale</a:t>
              </a:r>
              <a:endParaRPr lang="en-US" sz="1500" kern="0" dirty="0">
                <a:gradFill flip="none" rotWithShape="1">
                  <a:gsLst>
                    <a:gs pos="0">
                      <a:srgbClr val="FFFFFF"/>
                    </a:gs>
                    <a:gs pos="100000">
                      <a:srgbClr val="FFFFFF"/>
                    </a:gs>
                  </a:gsLst>
                  <a:lin ang="5400000" scaled="0"/>
                  <a:tileRect/>
                </a:gradFill>
                <a:latin typeface="Segoe UI"/>
              </a:endParaRPr>
            </a:p>
          </p:txBody>
        </p:sp>
        <p:cxnSp>
          <p:nvCxnSpPr>
            <p:cNvPr id="42" name="Straight Connector 41"/>
            <p:cNvCxnSpPr/>
            <p:nvPr/>
          </p:nvCxnSpPr>
          <p:spPr>
            <a:xfrm flipV="1">
              <a:off x="6484821" y="5733040"/>
              <a:ext cx="309061" cy="1905"/>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061488" y="5696011"/>
              <a:ext cx="247650" cy="3809"/>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780161" y="5697346"/>
              <a:ext cx="71055" cy="36964"/>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44248" y="5676391"/>
              <a:ext cx="105264" cy="203678"/>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6950335" y="5309600"/>
              <a:ext cx="65028" cy="58010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015565" y="5302442"/>
              <a:ext cx="62865" cy="413386"/>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7297708" y="5416563"/>
              <a:ext cx="328208" cy="284394"/>
            </a:xfrm>
            <a:prstGeom prst="straightConnector1">
              <a:avLst/>
            </a:prstGeom>
            <a:grpFill/>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55" name="Picture 54"/>
          <p:cNvPicPr>
            <a:picLocks noChangeAspect="1"/>
          </p:cNvPicPr>
          <p:nvPr/>
        </p:nvPicPr>
        <p:blipFill>
          <a:blip r:embed="rId12"/>
          <a:stretch>
            <a:fillRect/>
          </a:stretch>
        </p:blipFill>
        <p:spPr>
          <a:xfrm>
            <a:off x="3246437" y="1363662"/>
            <a:ext cx="1562100" cy="1549400"/>
          </a:xfrm>
          <a:prstGeom prst="rect">
            <a:avLst/>
          </a:prstGeom>
        </p:spPr>
      </p:pic>
    </p:spTree>
    <p:extLst>
      <p:ext uri="{BB962C8B-B14F-4D97-AF65-F5344CB8AC3E}">
        <p14:creationId xmlns:p14="http://schemas.microsoft.com/office/powerpoint/2010/main" val="31131430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76942" y="2932152"/>
            <a:ext cx="5877518"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Getting Started</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696283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Structured Storage</a:t>
            </a:r>
            <a:endParaRPr lang="en-US" dirty="0"/>
          </a:p>
        </p:txBody>
      </p:sp>
      <p:sp>
        <p:nvSpPr>
          <p:cNvPr id="3" name="Text Placeholder 2"/>
          <p:cNvSpPr>
            <a:spLocks noGrp="1"/>
          </p:cNvSpPr>
          <p:nvPr>
            <p:ph type="body" sz="quarter" idx="10"/>
          </p:nvPr>
        </p:nvSpPr>
        <p:spPr>
          <a:xfrm>
            <a:off x="519112" y="1370525"/>
            <a:ext cx="11149013" cy="5189113"/>
          </a:xfrm>
        </p:spPr>
        <p:txBody>
          <a:bodyPr/>
          <a:lstStyle/>
          <a:p>
            <a:r>
              <a:rPr lang="en-US" sz="3600" dirty="0" smtClean="0"/>
              <a:t>Powered by SQL Database</a:t>
            </a:r>
          </a:p>
          <a:p>
            <a:r>
              <a:rPr lang="en-US" sz="3600" dirty="0" smtClean="0"/>
              <a:t>Same DB – Multiple Mobile Services</a:t>
            </a:r>
          </a:p>
          <a:p>
            <a:r>
              <a:rPr lang="en-US" sz="3600" b="1" spc="-71" dirty="0" smtClean="0">
                <a:gradFill>
                  <a:gsLst>
                    <a:gs pos="2917">
                      <a:schemeClr val="tx1"/>
                    </a:gs>
                    <a:gs pos="30000">
                      <a:schemeClr val="tx1"/>
                    </a:gs>
                  </a:gsLst>
                  <a:lin ang="5400000" scaled="0"/>
                </a:gradFill>
              </a:rPr>
              <a:t>	</a:t>
            </a:r>
            <a:r>
              <a:rPr lang="en-US" sz="3600" b="1" spc="-71" dirty="0" err="1" smtClean="0">
                <a:gradFill>
                  <a:gsLst>
                    <a:gs pos="2917">
                      <a:schemeClr val="tx1"/>
                    </a:gs>
                    <a:gs pos="30000">
                      <a:schemeClr val="tx1"/>
                    </a:gs>
                  </a:gsLst>
                  <a:lin ang="5400000" scaled="0"/>
                </a:gradFill>
              </a:rPr>
              <a:t>AppX.</a:t>
            </a:r>
            <a:r>
              <a:rPr lang="en-US" sz="3600" spc="-71" dirty="0" err="1" smtClean="0">
                <a:gradFill>
                  <a:gsLst>
                    <a:gs pos="2917">
                      <a:schemeClr val="tx1"/>
                    </a:gs>
                    <a:gs pos="30000">
                      <a:schemeClr val="tx1"/>
                    </a:gs>
                  </a:gsLst>
                  <a:lin ang="5400000" scaled="0"/>
                </a:gradFill>
              </a:rPr>
              <a:t>Todoitem</a:t>
            </a:r>
            <a:endParaRPr lang="en-US" sz="3600" spc="-71" dirty="0">
              <a:gradFill>
                <a:gsLst>
                  <a:gs pos="2917">
                    <a:schemeClr val="tx1"/>
                  </a:gs>
                  <a:gs pos="30000">
                    <a:schemeClr val="tx1"/>
                  </a:gs>
                </a:gsLst>
                <a:lin ang="5400000" scaled="0"/>
              </a:gradFill>
            </a:endParaRPr>
          </a:p>
          <a:p>
            <a:r>
              <a:rPr lang="en-US" sz="3600" b="1" spc="-71" dirty="0" smtClean="0">
                <a:gradFill>
                  <a:gsLst>
                    <a:gs pos="2917">
                      <a:schemeClr val="tx1"/>
                    </a:gs>
                    <a:gs pos="30000">
                      <a:schemeClr val="tx1"/>
                    </a:gs>
                  </a:gsLst>
                  <a:lin ang="5400000" scaled="0"/>
                </a:gradFill>
              </a:rPr>
              <a:t>	</a:t>
            </a:r>
            <a:r>
              <a:rPr lang="en-US" sz="3600" b="1" spc="-71" dirty="0" err="1" smtClean="0">
                <a:gradFill>
                  <a:gsLst>
                    <a:gs pos="2917">
                      <a:schemeClr val="tx1"/>
                    </a:gs>
                    <a:gs pos="30000">
                      <a:schemeClr val="tx1"/>
                    </a:gs>
                  </a:gsLst>
                  <a:lin ang="5400000" scaled="0"/>
                </a:gradFill>
              </a:rPr>
              <a:t>AppY.</a:t>
            </a:r>
            <a:r>
              <a:rPr lang="en-US" sz="3600" spc="-71" dirty="0" err="1" smtClean="0">
                <a:gradFill>
                  <a:gsLst>
                    <a:gs pos="2917">
                      <a:schemeClr val="tx1"/>
                    </a:gs>
                    <a:gs pos="30000">
                      <a:schemeClr val="tx1"/>
                    </a:gs>
                  </a:gsLst>
                  <a:lin ang="5400000" scaled="0"/>
                </a:gradFill>
              </a:rPr>
              <a:t>Todoitem</a:t>
            </a:r>
            <a:endParaRPr lang="en-US" sz="3600" dirty="0" smtClean="0"/>
          </a:p>
          <a:p>
            <a:r>
              <a:rPr lang="en-US" sz="3600" dirty="0" smtClean="0"/>
              <a:t>Data management in</a:t>
            </a:r>
          </a:p>
          <a:p>
            <a:r>
              <a:rPr lang="en-US" sz="3200" dirty="0" smtClean="0">
                <a:solidFill>
                  <a:srgbClr val="292929"/>
                </a:solidFill>
              </a:rPr>
              <a:t>	Windows Azure Portal</a:t>
            </a:r>
          </a:p>
          <a:p>
            <a:r>
              <a:rPr lang="en-US" sz="3200" dirty="0" smtClean="0">
                <a:solidFill>
                  <a:srgbClr val="292929"/>
                </a:solidFill>
              </a:rPr>
              <a:t>	SQL Portal, SQL Management Studio</a:t>
            </a:r>
          </a:p>
          <a:p>
            <a:r>
              <a:rPr lang="en-US" sz="3200" dirty="0" smtClean="0">
                <a:solidFill>
                  <a:srgbClr val="292929"/>
                </a:solidFill>
              </a:rPr>
              <a:t>	REST API</a:t>
            </a:r>
          </a:p>
          <a:p>
            <a:r>
              <a:rPr lang="en-US" sz="3200" dirty="0" smtClean="0">
                <a:solidFill>
                  <a:srgbClr val="292929"/>
                </a:solidFill>
              </a:rPr>
              <a:t>	CLI Tools</a:t>
            </a:r>
            <a:endParaRPr lang="en-US" sz="3200" dirty="0">
              <a:solidFill>
                <a:srgbClr val="292929"/>
              </a:solidFill>
            </a:endParaRPr>
          </a:p>
        </p:txBody>
      </p:sp>
    </p:spTree>
    <p:extLst>
      <p:ext uri="{BB962C8B-B14F-4D97-AF65-F5344CB8AC3E}">
        <p14:creationId xmlns:p14="http://schemas.microsoft.com/office/powerpoint/2010/main" val="265535874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The REST API</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04217951"/>
              </p:ext>
            </p:extLst>
          </p:nvPr>
        </p:nvGraphicFramePr>
        <p:xfrm>
          <a:off x="434741" y="3669306"/>
          <a:ext cx="11386581" cy="1854200"/>
        </p:xfrm>
        <a:graphic>
          <a:graphicData uri="http://schemas.openxmlformats.org/drawingml/2006/table">
            <a:tbl>
              <a:tblPr firstRow="1" bandRow="1">
                <a:tableStyleId>{5C22544A-7EE6-4342-B048-85BDC9FD1C3A}</a:tableStyleId>
              </a:tblPr>
              <a:tblGrid>
                <a:gridCol w="3795527"/>
                <a:gridCol w="3795527"/>
                <a:gridCol w="3795527"/>
              </a:tblGrid>
              <a:tr h="370840">
                <a:tc>
                  <a:txBody>
                    <a:bodyPr/>
                    <a:lstStyle/>
                    <a:p>
                      <a:r>
                        <a:rPr lang="en-US" dirty="0" smtClean="0"/>
                        <a:t>Action</a:t>
                      </a:r>
                      <a:endParaRPr lang="en-US" dirty="0"/>
                    </a:p>
                  </a:txBody>
                  <a:tcPr>
                    <a:solidFill>
                      <a:schemeClr val="accent2"/>
                    </a:solidFill>
                  </a:tcPr>
                </a:tc>
                <a:tc>
                  <a:txBody>
                    <a:bodyPr/>
                    <a:lstStyle/>
                    <a:p>
                      <a:r>
                        <a:rPr lang="en-US" dirty="0" smtClean="0"/>
                        <a:t>HTTP Verb</a:t>
                      </a:r>
                      <a:endParaRPr lang="en-US" dirty="0"/>
                    </a:p>
                  </a:txBody>
                  <a:tcPr>
                    <a:solidFill>
                      <a:schemeClr val="accent2"/>
                    </a:solidFill>
                  </a:tcPr>
                </a:tc>
                <a:tc>
                  <a:txBody>
                    <a:bodyPr/>
                    <a:lstStyle/>
                    <a:p>
                      <a:r>
                        <a:rPr lang="en-US" dirty="0" smtClean="0"/>
                        <a:t>URL Suffix</a:t>
                      </a:r>
                      <a:endParaRPr lang="en-US" dirty="0"/>
                    </a:p>
                  </a:txBody>
                  <a:tcPr>
                    <a:solidFill>
                      <a:schemeClr val="accent2"/>
                    </a:solidFill>
                  </a:tcPr>
                </a:tc>
              </a:tr>
              <a:tr h="370840">
                <a:tc>
                  <a:txBody>
                    <a:bodyPr/>
                    <a:lstStyle/>
                    <a:p>
                      <a:r>
                        <a:rPr lang="en-US" dirty="0" smtClean="0"/>
                        <a:t>Create</a:t>
                      </a:r>
                      <a:endParaRPr lang="en-US" dirty="0"/>
                    </a:p>
                  </a:txBody>
                  <a:tcPr>
                    <a:solidFill>
                      <a:schemeClr val="accent2">
                        <a:lumMod val="40000"/>
                        <a:lumOff val="60000"/>
                      </a:schemeClr>
                    </a:solidFill>
                  </a:tcPr>
                </a:tc>
                <a:tc>
                  <a:txBody>
                    <a:bodyPr/>
                    <a:lstStyle/>
                    <a:p>
                      <a:r>
                        <a:rPr lang="en-US" dirty="0" smtClean="0"/>
                        <a:t>POST</a:t>
                      </a:r>
                      <a:endParaRPr lang="en-US" dirty="0"/>
                    </a:p>
                  </a:txBody>
                  <a:tcPr>
                    <a:solidFill>
                      <a:schemeClr val="accent2">
                        <a:lumMod val="40000"/>
                        <a:lumOff val="60000"/>
                      </a:schemeClr>
                    </a:solidFill>
                  </a:tcPr>
                </a:tc>
                <a:tc>
                  <a:txBody>
                    <a:bodyPr/>
                    <a:lstStyle/>
                    <a:p>
                      <a:r>
                        <a:rPr lang="en-US" dirty="0" smtClean="0"/>
                        <a:t>/</a:t>
                      </a:r>
                      <a:r>
                        <a:rPr lang="en-US" dirty="0" err="1" smtClean="0"/>
                        <a:t>TodoItem</a:t>
                      </a:r>
                      <a:endParaRPr lang="en-US" dirty="0"/>
                    </a:p>
                  </a:txBody>
                  <a:tcPr>
                    <a:solidFill>
                      <a:schemeClr val="accent2">
                        <a:lumMod val="40000"/>
                        <a:lumOff val="60000"/>
                      </a:schemeClr>
                    </a:solidFill>
                  </a:tcPr>
                </a:tc>
              </a:tr>
              <a:tr h="370840">
                <a:tc>
                  <a:txBody>
                    <a:bodyPr/>
                    <a:lstStyle/>
                    <a:p>
                      <a:r>
                        <a:rPr lang="en-US" dirty="0" smtClean="0"/>
                        <a:t>Read</a:t>
                      </a:r>
                      <a:endParaRPr lang="en-US" dirty="0"/>
                    </a:p>
                  </a:txBody>
                  <a:tcPr>
                    <a:solidFill>
                      <a:schemeClr val="accent2">
                        <a:lumMod val="20000"/>
                        <a:lumOff val="80000"/>
                      </a:schemeClr>
                    </a:solidFill>
                  </a:tcPr>
                </a:tc>
                <a:tc>
                  <a:txBody>
                    <a:bodyPr/>
                    <a:lstStyle/>
                    <a:p>
                      <a:r>
                        <a:rPr lang="en-US" dirty="0" smtClean="0"/>
                        <a:t>GET</a:t>
                      </a:r>
                      <a:endParaRPr lang="en-US" dirty="0"/>
                    </a:p>
                  </a:txBody>
                  <a:tcPr>
                    <a:solidFill>
                      <a:schemeClr val="accent2">
                        <a:lumMod val="20000"/>
                        <a:lumOff val="80000"/>
                      </a:schemeClr>
                    </a:solidFill>
                  </a:tcPr>
                </a:tc>
                <a:tc>
                  <a:txBody>
                    <a:bodyPr/>
                    <a:lstStyle/>
                    <a:p>
                      <a:r>
                        <a:rPr lang="en-US" dirty="0" smtClean="0"/>
                        <a:t>/</a:t>
                      </a:r>
                      <a:r>
                        <a:rPr lang="en-US" dirty="0" err="1" smtClean="0"/>
                        <a:t>TodoItem</a:t>
                      </a:r>
                      <a:r>
                        <a:rPr lang="en-US" dirty="0" smtClean="0"/>
                        <a:t>?$filter=id%3D42</a:t>
                      </a:r>
                      <a:endParaRPr lang="en-US" dirty="0"/>
                    </a:p>
                  </a:txBody>
                  <a:tcPr>
                    <a:solidFill>
                      <a:schemeClr val="accent2">
                        <a:lumMod val="20000"/>
                        <a:lumOff val="80000"/>
                      </a:schemeClr>
                    </a:solidFill>
                  </a:tcPr>
                </a:tc>
              </a:tr>
              <a:tr h="370840">
                <a:tc>
                  <a:txBody>
                    <a:bodyPr/>
                    <a:lstStyle/>
                    <a:p>
                      <a:r>
                        <a:rPr lang="en-US" dirty="0" smtClean="0"/>
                        <a:t>Update</a:t>
                      </a:r>
                      <a:endParaRPr lang="en-US" dirty="0"/>
                    </a:p>
                  </a:txBody>
                  <a:tcPr>
                    <a:solidFill>
                      <a:schemeClr val="accent2">
                        <a:lumMod val="40000"/>
                        <a:lumOff val="60000"/>
                      </a:schemeClr>
                    </a:solidFill>
                  </a:tcPr>
                </a:tc>
                <a:tc>
                  <a:txBody>
                    <a:bodyPr/>
                    <a:lstStyle/>
                    <a:p>
                      <a:r>
                        <a:rPr lang="en-US" dirty="0" smtClean="0"/>
                        <a:t>PATCH</a:t>
                      </a:r>
                      <a:endParaRPr lang="en-US" dirty="0"/>
                    </a:p>
                  </a:txBody>
                  <a:tcPr>
                    <a:solidFill>
                      <a:schemeClr val="accent2">
                        <a:lumMod val="40000"/>
                        <a:lumOff val="60000"/>
                      </a:schemeClr>
                    </a:solidFill>
                  </a:tcPr>
                </a:tc>
                <a:tc>
                  <a:txBody>
                    <a:bodyPr/>
                    <a:lstStyle/>
                    <a:p>
                      <a:r>
                        <a:rPr lang="en-US" dirty="0" smtClean="0"/>
                        <a:t>/</a:t>
                      </a:r>
                      <a:r>
                        <a:rPr lang="en-US" dirty="0" err="1" smtClean="0"/>
                        <a:t>TodoItem</a:t>
                      </a:r>
                      <a:r>
                        <a:rPr lang="en-US" dirty="0" smtClean="0"/>
                        <a:t>/id</a:t>
                      </a:r>
                      <a:endParaRPr lang="en-US" dirty="0"/>
                    </a:p>
                  </a:txBody>
                  <a:tcPr>
                    <a:solidFill>
                      <a:schemeClr val="accent2">
                        <a:lumMod val="40000"/>
                        <a:lumOff val="60000"/>
                      </a:schemeClr>
                    </a:solidFill>
                  </a:tcPr>
                </a:tc>
              </a:tr>
              <a:tr h="370840">
                <a:tc>
                  <a:txBody>
                    <a:bodyPr/>
                    <a:lstStyle/>
                    <a:p>
                      <a:r>
                        <a:rPr lang="en-US" dirty="0" smtClean="0"/>
                        <a:t>Delete</a:t>
                      </a:r>
                      <a:endParaRPr lang="en-US" dirty="0"/>
                    </a:p>
                  </a:txBody>
                  <a:tcPr>
                    <a:solidFill>
                      <a:schemeClr val="accent2">
                        <a:lumMod val="20000"/>
                        <a:lumOff val="80000"/>
                      </a:schemeClr>
                    </a:solidFill>
                  </a:tcPr>
                </a:tc>
                <a:tc>
                  <a:txBody>
                    <a:bodyPr/>
                    <a:lstStyle/>
                    <a:p>
                      <a:r>
                        <a:rPr lang="en-US" dirty="0" smtClean="0"/>
                        <a:t>DELETE</a:t>
                      </a:r>
                      <a:endParaRPr lang="en-US" dirty="0"/>
                    </a:p>
                  </a:txBody>
                  <a:tcPr>
                    <a:solidFill>
                      <a:schemeClr val="accent2">
                        <a:lumMod val="20000"/>
                        <a:lumOff val="80000"/>
                      </a:schemeClr>
                    </a:solidFill>
                  </a:tcPr>
                </a:tc>
                <a:tc>
                  <a:txBody>
                    <a:bodyPr/>
                    <a:lstStyle/>
                    <a:p>
                      <a:r>
                        <a:rPr lang="en-US" dirty="0" smtClean="0"/>
                        <a:t>/</a:t>
                      </a:r>
                      <a:r>
                        <a:rPr lang="en-US" dirty="0" err="1" smtClean="0"/>
                        <a:t>TodoItem</a:t>
                      </a:r>
                      <a:r>
                        <a:rPr lang="en-US" dirty="0" smtClean="0"/>
                        <a:t>/id</a:t>
                      </a:r>
                      <a:endParaRPr lang="en-US" dirty="0"/>
                    </a:p>
                  </a:txBody>
                  <a:tcPr>
                    <a:solidFill>
                      <a:schemeClr val="accent2">
                        <a:lumMod val="20000"/>
                        <a:lumOff val="80000"/>
                      </a:schemeClr>
                    </a:solidFill>
                  </a:tcPr>
                </a:tc>
              </a:tr>
            </a:tbl>
          </a:graphicData>
        </a:graphic>
      </p:graphicFrame>
      <p:sp>
        <p:nvSpPr>
          <p:cNvPr id="5" name="TextBox 4"/>
          <p:cNvSpPr txBox="1"/>
          <p:nvPr/>
        </p:nvSpPr>
        <p:spPr>
          <a:xfrm>
            <a:off x="434741" y="2919663"/>
            <a:ext cx="7829708"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latin typeface="+mj-lt"/>
              </a:rPr>
              <a:t>Data Operations and their REST Equivalents</a:t>
            </a:r>
          </a:p>
        </p:txBody>
      </p:sp>
      <p:sp>
        <p:nvSpPr>
          <p:cNvPr id="6" name="TextBox 5"/>
          <p:cNvSpPr txBox="1"/>
          <p:nvPr/>
        </p:nvSpPr>
        <p:spPr>
          <a:xfrm>
            <a:off x="434741" y="1336424"/>
            <a:ext cx="5252079"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latin typeface="+mj-lt"/>
              </a:rPr>
              <a:t>Base REST API Endpoint URL</a:t>
            </a:r>
          </a:p>
        </p:txBody>
      </p:sp>
      <p:sp>
        <p:nvSpPr>
          <p:cNvPr id="7" name="Rectangle 6"/>
          <p:cNvSpPr/>
          <p:nvPr/>
        </p:nvSpPr>
        <p:spPr bwMode="auto">
          <a:xfrm>
            <a:off x="434741" y="2075087"/>
            <a:ext cx="11470105" cy="8445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200" dirty="0" smtClean="0">
                <a:latin typeface="+mj-lt"/>
              </a:rPr>
              <a:t>https://Mobileservice.azure-mobile.net/tables</a:t>
            </a:r>
            <a:r>
              <a:rPr lang="en-US" sz="3200" dirty="0">
                <a:latin typeface="+mj-lt"/>
              </a:rPr>
              <a:t>/*</a:t>
            </a:r>
          </a:p>
        </p:txBody>
      </p:sp>
    </p:spTree>
    <p:extLst>
      <p:ext uri="{BB962C8B-B14F-4D97-AF65-F5344CB8AC3E}">
        <p14:creationId xmlns:p14="http://schemas.microsoft.com/office/powerpoint/2010/main" val="51715317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JSON to SQL Type Mappings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18900263"/>
              </p:ext>
            </p:extLst>
          </p:nvPr>
        </p:nvGraphicFramePr>
        <p:xfrm>
          <a:off x="960121" y="1584963"/>
          <a:ext cx="10393679" cy="3339588"/>
        </p:xfrm>
        <a:graphic>
          <a:graphicData uri="http://schemas.openxmlformats.org/drawingml/2006/table">
            <a:tbl>
              <a:tblPr firstRow="1" firstCol="1" bandRow="1">
                <a:tableStyleId>{68D230F3-CF80-4859-8CE7-A43EE81993B5}</a:tableStyleId>
              </a:tblPr>
              <a:tblGrid>
                <a:gridCol w="4602480"/>
                <a:gridCol w="5791199"/>
              </a:tblGrid>
              <a:tr h="528320">
                <a:tc>
                  <a:txBody>
                    <a:bodyPr/>
                    <a:lstStyle/>
                    <a:p>
                      <a:pPr marL="0" marR="0">
                        <a:spcBef>
                          <a:spcPts val="0"/>
                        </a:spcBef>
                        <a:spcAft>
                          <a:spcPts val="0"/>
                        </a:spcAft>
                      </a:pPr>
                      <a:r>
                        <a:rPr lang="en-US" sz="2800" b="1" dirty="0">
                          <a:effectLst/>
                        </a:rPr>
                        <a:t>JSON Value</a:t>
                      </a:r>
                      <a:endParaRPr lang="en-US" sz="2800" b="1"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a:effectLst/>
                        </a:rPr>
                        <a:t>T-SQL Type</a:t>
                      </a:r>
                      <a:endParaRPr lang="en-US" sz="2800">
                        <a:effectLst/>
                        <a:latin typeface="Calibri"/>
                        <a:ea typeface="Calibri"/>
                        <a:cs typeface="Times New Roman"/>
                      </a:endParaRPr>
                    </a:p>
                  </a:txBody>
                  <a:tcPr marL="50800" marR="50800" marT="50800" marB="50800"/>
                </a:tc>
              </a:tr>
              <a:tr h="955040">
                <a:tc>
                  <a:txBody>
                    <a:bodyPr/>
                    <a:lstStyle/>
                    <a:p>
                      <a:pPr marL="0" marR="0">
                        <a:spcBef>
                          <a:spcPts val="0"/>
                        </a:spcBef>
                        <a:spcAft>
                          <a:spcPts val="0"/>
                        </a:spcAft>
                      </a:pPr>
                      <a:r>
                        <a:rPr lang="en-US" sz="2800" b="0" dirty="0">
                          <a:effectLst/>
                        </a:rPr>
                        <a:t>Numeric values (integer, decimal, floating point)</a:t>
                      </a:r>
                      <a:endParaRPr lang="en-US" sz="2800" b="0" dirty="0">
                        <a:effectLst/>
                        <a:latin typeface="Calibri"/>
                        <a:ea typeface="Calibri"/>
                        <a:cs typeface="Times New Roman"/>
                      </a:endParaRPr>
                    </a:p>
                  </a:txBody>
                  <a:tcPr marL="50800" marR="50800" marT="50800" marB="50800">
                    <a:solidFill>
                      <a:schemeClr val="accent2">
                        <a:lumMod val="60000"/>
                        <a:lumOff val="40000"/>
                        <a:alpha val="20000"/>
                      </a:schemeClr>
                    </a:solidFill>
                  </a:tcPr>
                </a:tc>
                <a:tc>
                  <a:txBody>
                    <a:bodyPr/>
                    <a:lstStyle/>
                    <a:p>
                      <a:pPr marL="0" marR="0">
                        <a:spcBef>
                          <a:spcPts val="0"/>
                        </a:spcBef>
                        <a:spcAft>
                          <a:spcPts val="0"/>
                        </a:spcAft>
                      </a:pPr>
                      <a:r>
                        <a:rPr lang="en-US" sz="2800" kern="1200" dirty="0" smtClean="0">
                          <a:solidFill>
                            <a:schemeClr val="tx1"/>
                          </a:solidFill>
                          <a:effectLst/>
                          <a:latin typeface="+mn-lt"/>
                          <a:ea typeface="+mn-ea"/>
                          <a:cs typeface="+mn-cs"/>
                        </a:rPr>
                        <a:t>Float(53)</a:t>
                      </a:r>
                      <a:endParaRPr lang="en-US" sz="2800" kern="1200" dirty="0">
                        <a:solidFill>
                          <a:schemeClr val="tx1"/>
                        </a:solidFill>
                        <a:effectLst/>
                        <a:latin typeface="+mn-lt"/>
                        <a:ea typeface="+mn-ea"/>
                        <a:cs typeface="+mn-cs"/>
                      </a:endParaRPr>
                    </a:p>
                  </a:txBody>
                  <a:tcPr marL="50800" marR="50800" marT="50800" marB="50800">
                    <a:solidFill>
                      <a:schemeClr val="accent2">
                        <a:lumMod val="60000"/>
                        <a:lumOff val="40000"/>
                        <a:alpha val="20000"/>
                      </a:schemeClr>
                    </a:solidFill>
                  </a:tcPr>
                </a:tc>
              </a:tr>
              <a:tr h="528320">
                <a:tc>
                  <a:txBody>
                    <a:bodyPr/>
                    <a:lstStyle/>
                    <a:p>
                      <a:pPr marL="0" marR="0">
                        <a:spcBef>
                          <a:spcPts val="0"/>
                        </a:spcBef>
                        <a:spcAft>
                          <a:spcPts val="0"/>
                        </a:spcAft>
                      </a:pPr>
                      <a:r>
                        <a:rPr lang="en-US" sz="2800" b="0" dirty="0">
                          <a:effectLst/>
                        </a:rPr>
                        <a:t>Boolean </a:t>
                      </a:r>
                      <a:endParaRPr lang="en-US" sz="2800" b="0"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dirty="0">
                          <a:effectLst/>
                        </a:rPr>
                        <a:t>Bit</a:t>
                      </a:r>
                      <a:endParaRPr lang="en-US" sz="2800" dirty="0">
                        <a:solidFill>
                          <a:srgbClr val="FF0000"/>
                        </a:solidFill>
                        <a:effectLst/>
                        <a:latin typeface="Calibri"/>
                        <a:ea typeface="Calibri"/>
                        <a:cs typeface="Times New Roman"/>
                      </a:endParaRPr>
                    </a:p>
                  </a:txBody>
                  <a:tcPr marL="50800" marR="50800" marT="50800" marB="50800"/>
                </a:tc>
              </a:tr>
              <a:tr h="528320">
                <a:tc>
                  <a:txBody>
                    <a:bodyPr/>
                    <a:lstStyle/>
                    <a:p>
                      <a:pPr marL="0" marR="0">
                        <a:spcBef>
                          <a:spcPts val="0"/>
                        </a:spcBef>
                        <a:spcAft>
                          <a:spcPts val="0"/>
                        </a:spcAft>
                      </a:pPr>
                      <a:r>
                        <a:rPr lang="en-US" sz="2800" b="0" dirty="0" err="1">
                          <a:effectLst/>
                        </a:rPr>
                        <a:t>DateTime</a:t>
                      </a:r>
                      <a:endParaRPr lang="en-US" sz="2800" b="0" dirty="0">
                        <a:effectLst/>
                        <a:latin typeface="Calibri"/>
                        <a:ea typeface="Calibri"/>
                        <a:cs typeface="Times New Roman"/>
                      </a:endParaRPr>
                    </a:p>
                  </a:txBody>
                  <a:tcPr marL="50800" marR="50800" marT="50800" marB="50800">
                    <a:solidFill>
                      <a:schemeClr val="accent2">
                        <a:lumMod val="60000"/>
                        <a:lumOff val="40000"/>
                        <a:alpha val="20000"/>
                      </a:schemeClr>
                    </a:solidFill>
                  </a:tcPr>
                </a:tc>
                <a:tc>
                  <a:txBody>
                    <a:bodyPr/>
                    <a:lstStyle/>
                    <a:p>
                      <a:pPr marL="0" marR="0">
                        <a:spcBef>
                          <a:spcPts val="0"/>
                        </a:spcBef>
                        <a:spcAft>
                          <a:spcPts val="0"/>
                        </a:spcAft>
                      </a:pPr>
                      <a:r>
                        <a:rPr lang="en-US" sz="2800" dirty="0" err="1">
                          <a:effectLst/>
                        </a:rPr>
                        <a:t>DateTimeOffset</a:t>
                      </a:r>
                      <a:r>
                        <a:rPr lang="en-US" sz="2800" dirty="0">
                          <a:effectLst/>
                        </a:rPr>
                        <a:t>(3)</a:t>
                      </a:r>
                      <a:endParaRPr lang="en-US" sz="2800" dirty="0">
                        <a:solidFill>
                          <a:srgbClr val="FF0000"/>
                        </a:solidFill>
                        <a:effectLst/>
                        <a:latin typeface="Calibri"/>
                        <a:ea typeface="Calibri"/>
                        <a:cs typeface="Times New Roman"/>
                      </a:endParaRPr>
                    </a:p>
                  </a:txBody>
                  <a:tcPr marL="50800" marR="50800" marT="50800" marB="50800">
                    <a:solidFill>
                      <a:schemeClr val="accent2">
                        <a:lumMod val="60000"/>
                        <a:lumOff val="40000"/>
                        <a:alpha val="20000"/>
                      </a:schemeClr>
                    </a:solidFill>
                  </a:tcPr>
                </a:tc>
              </a:tr>
              <a:tr h="799588">
                <a:tc>
                  <a:txBody>
                    <a:bodyPr/>
                    <a:lstStyle/>
                    <a:p>
                      <a:pPr marL="0" marR="0">
                        <a:spcBef>
                          <a:spcPts val="0"/>
                        </a:spcBef>
                        <a:spcAft>
                          <a:spcPts val="0"/>
                        </a:spcAft>
                      </a:pPr>
                      <a:r>
                        <a:rPr lang="en-US" sz="2800" b="0" dirty="0">
                          <a:effectLst/>
                        </a:rPr>
                        <a:t>String </a:t>
                      </a:r>
                      <a:endParaRPr lang="en-US" sz="2800" b="0" dirty="0">
                        <a:effectLst/>
                        <a:latin typeface="Calibri"/>
                        <a:ea typeface="Calibri"/>
                        <a:cs typeface="Times New Roman"/>
                      </a:endParaRPr>
                    </a:p>
                  </a:txBody>
                  <a:tcPr marL="50800" marR="50800" marT="50800" marB="50800"/>
                </a:tc>
                <a:tc>
                  <a:txBody>
                    <a:bodyPr/>
                    <a:lstStyle/>
                    <a:p>
                      <a:pPr marL="0" marR="0">
                        <a:spcBef>
                          <a:spcPts val="0"/>
                        </a:spcBef>
                        <a:spcAft>
                          <a:spcPts val="0"/>
                        </a:spcAft>
                      </a:pPr>
                      <a:r>
                        <a:rPr lang="en-US" sz="2800" dirty="0" err="1" smtClean="0">
                          <a:effectLst/>
                        </a:rPr>
                        <a:t>Nvarchar</a:t>
                      </a:r>
                      <a:r>
                        <a:rPr lang="en-US" sz="2800" dirty="0" smtClean="0">
                          <a:effectLst/>
                        </a:rPr>
                        <a:t>(max)</a:t>
                      </a:r>
                      <a:endParaRPr lang="en-US" sz="2800" dirty="0">
                        <a:solidFill>
                          <a:srgbClr val="FF0000"/>
                        </a:solidFill>
                        <a:effectLst/>
                        <a:latin typeface="Calibri"/>
                        <a:ea typeface="Calibri"/>
                        <a:cs typeface="Times New Roman"/>
                      </a:endParaRPr>
                    </a:p>
                  </a:txBody>
                  <a:tcPr marL="50800" marR="50800" marT="50800" marB="50800"/>
                </a:tc>
              </a:tr>
            </a:tbl>
          </a:graphicData>
        </a:graphic>
      </p:graphicFrame>
    </p:spTree>
    <p:extLst>
      <p:ext uri="{BB962C8B-B14F-4D97-AF65-F5344CB8AC3E}">
        <p14:creationId xmlns:p14="http://schemas.microsoft.com/office/powerpoint/2010/main" val="27178515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402776"/>
            <a:ext cx="11149013" cy="761747"/>
          </a:xfrm>
        </p:spPr>
        <p:txBody>
          <a:bodyPr/>
          <a:lstStyle/>
          <a:p>
            <a:r>
              <a:rPr lang="en-US" dirty="0" smtClean="0"/>
              <a:t>Server Side Scripts</a:t>
            </a:r>
            <a:endParaRPr lang="en-US" dirty="0"/>
          </a:p>
        </p:txBody>
      </p:sp>
      <p:sp>
        <p:nvSpPr>
          <p:cNvPr id="3" name="Text Placeholder 2"/>
          <p:cNvSpPr>
            <a:spLocks noGrp="1"/>
          </p:cNvSpPr>
          <p:nvPr>
            <p:ph type="body" sz="quarter" idx="10"/>
          </p:nvPr>
        </p:nvSpPr>
        <p:spPr>
          <a:xfrm>
            <a:off x="519112" y="1370525"/>
            <a:ext cx="11149013" cy="564257"/>
          </a:xfrm>
        </p:spPr>
        <p:txBody>
          <a:bodyPr/>
          <a:lstStyle/>
          <a:p>
            <a:r>
              <a:rPr lang="en-US" dirty="0" smtClean="0"/>
              <a:t>Customizing logic on the server</a:t>
            </a:r>
            <a:endParaRPr lang="en-US" dirty="0"/>
          </a:p>
        </p:txBody>
      </p:sp>
      <p:sp>
        <p:nvSpPr>
          <p:cNvPr id="4" name="Rectangle 3"/>
          <p:cNvSpPr/>
          <p:nvPr/>
        </p:nvSpPr>
        <p:spPr bwMode="auto">
          <a:xfrm>
            <a:off x="635000" y="2289617"/>
            <a:ext cx="5537200" cy="11557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err="1" smtClean="0">
                <a:gradFill>
                  <a:gsLst>
                    <a:gs pos="0">
                      <a:srgbClr val="FFFFFF"/>
                    </a:gs>
                    <a:gs pos="100000">
                      <a:srgbClr val="FFFFFF"/>
                    </a:gs>
                  </a:gsLst>
                  <a:lin ang="5400000" scaled="0"/>
                </a:gradFill>
                <a:latin typeface="+mj-lt"/>
                <a:ea typeface="Segoe UI" pitchFamily="34" charset="0"/>
                <a:cs typeface="Segoe UI" pitchFamily="34" charset="0"/>
              </a:rPr>
              <a:t>Node.js</a:t>
            </a: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 scripts</a:t>
            </a:r>
          </a:p>
        </p:txBody>
      </p:sp>
      <p:sp>
        <p:nvSpPr>
          <p:cNvPr id="5" name="Rectangle 4"/>
          <p:cNvSpPr/>
          <p:nvPr/>
        </p:nvSpPr>
        <p:spPr bwMode="auto">
          <a:xfrm>
            <a:off x="635000" y="3561095"/>
            <a:ext cx="5537200" cy="11557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Passes through to SQL by default</a:t>
            </a:r>
          </a:p>
        </p:txBody>
      </p:sp>
      <p:sp>
        <p:nvSpPr>
          <p:cNvPr id="6" name="Rectangle 5"/>
          <p:cNvSpPr/>
          <p:nvPr/>
        </p:nvSpPr>
        <p:spPr bwMode="auto">
          <a:xfrm>
            <a:off x="6299200" y="2289617"/>
            <a:ext cx="5537200" cy="11557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Intercept CRUD requests to tables</a:t>
            </a:r>
          </a:p>
        </p:txBody>
      </p:sp>
      <p:sp>
        <p:nvSpPr>
          <p:cNvPr id="7" name="Rectangle 6"/>
          <p:cNvSpPr/>
          <p:nvPr/>
        </p:nvSpPr>
        <p:spPr bwMode="auto">
          <a:xfrm>
            <a:off x="6299200" y="3561095"/>
            <a:ext cx="5537200" cy="11557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Fully customizable logic flow</a:t>
            </a:r>
          </a:p>
        </p:txBody>
      </p:sp>
    </p:spTree>
    <p:extLst>
      <p:ext uri="{BB962C8B-B14F-4D97-AF65-F5344CB8AC3E}">
        <p14:creationId xmlns:p14="http://schemas.microsoft.com/office/powerpoint/2010/main" val="1590104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10.xml><?xml version="1.0" encoding="utf-8"?>
<p:tagLst xmlns:a="http://schemas.openxmlformats.org/drawingml/2006/main" xmlns:r="http://schemas.openxmlformats.org/officeDocument/2006/relationships" xmlns:p="http://schemas.openxmlformats.org/presentationml/2006/main">
  <p:tag name="MT_TILE" val="YES"/>
</p:tagLst>
</file>

<file path=ppt/tags/tag11.xml><?xml version="1.0" encoding="utf-8"?>
<p:tagLst xmlns:a="http://schemas.openxmlformats.org/drawingml/2006/main" xmlns:r="http://schemas.openxmlformats.org/officeDocument/2006/relationships" xmlns:p="http://schemas.openxmlformats.org/presentationml/2006/main">
  <p:tag name="MT_TILE" val="YES"/>
</p:tagLst>
</file>

<file path=ppt/tags/tag12.xml><?xml version="1.0" encoding="utf-8"?>
<p:tagLst xmlns:a="http://schemas.openxmlformats.org/drawingml/2006/main" xmlns:r="http://schemas.openxmlformats.org/officeDocument/2006/relationships" xmlns:p="http://schemas.openxmlformats.org/presentationml/2006/main">
  <p:tag name="MT_TILE" val="YES"/>
</p:tagLst>
</file>

<file path=ppt/tags/tag13.xml><?xml version="1.0" encoding="utf-8"?>
<p:tagLst xmlns:a="http://schemas.openxmlformats.org/drawingml/2006/main" xmlns:r="http://schemas.openxmlformats.org/officeDocument/2006/relationships" xmlns:p="http://schemas.openxmlformats.org/presentationml/2006/main">
  <p:tag name="MT_TILE" val="YES"/>
</p:tagLst>
</file>

<file path=ppt/tags/tag14.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B55AA0DA9F7246A3E3A4592ED13A8A" ma:contentTypeVersion="0" ma:contentTypeDescription="Create a new document." ma:contentTypeScope="" ma:versionID="90a2aafeac5fff22f0b26f64399238ba">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8DD694-0B1A-4D5D-AFFB-0714550A43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69B2F97D-0457-4986-9734-D03EB073C5E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22140</TotalTime>
  <Words>4707</Words>
  <Application>Microsoft Office PowerPoint</Application>
  <PresentationFormat>Custom</PresentationFormat>
  <Paragraphs>827</Paragraphs>
  <Slides>35</Slides>
  <Notes>33</Notes>
  <HiddenSlides>9</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35</vt:i4>
      </vt:variant>
    </vt:vector>
  </HeadingPairs>
  <TitlesOfParts>
    <vt:vector size="46" baseType="lpstr">
      <vt:lpstr>メイリオ</vt:lpstr>
      <vt:lpstr>Arial</vt:lpstr>
      <vt:lpstr>Calibri</vt:lpstr>
      <vt:lpstr>Consolas</vt:lpstr>
      <vt:lpstr>Segoe UI</vt:lpstr>
      <vt:lpstr>Segoe UI Light</vt:lpstr>
      <vt:lpstr>Segoe UI Semibold</vt:lpstr>
      <vt:lpstr>Times New Roman</vt:lpstr>
      <vt:lpstr>MS1444_Windows Azure Template 16x9_r08a</vt:lpstr>
      <vt:lpstr>White with Consolas font for code slides</vt:lpstr>
      <vt:lpstr>1_White with Consolas font for code slides</vt:lpstr>
      <vt:lpstr>Building Windows 8.1 Apps with Mobile Services</vt:lpstr>
      <vt:lpstr>PowerPoint Presentation</vt:lpstr>
      <vt:lpstr>Agenda</vt:lpstr>
      <vt:lpstr>What is Mobile Services?</vt:lpstr>
      <vt:lpstr>PowerPoint Presentation</vt:lpstr>
      <vt:lpstr>Structured Storage</vt:lpstr>
      <vt:lpstr>The REST API</vt:lpstr>
      <vt:lpstr>JSON to SQL Type Mappings</vt:lpstr>
      <vt:lpstr>Server Side Scripts</vt:lpstr>
      <vt:lpstr>Node Modules</vt:lpstr>
      <vt:lpstr>PowerPoint Presentation</vt:lpstr>
      <vt:lpstr>Push Notification Lifecycle Overview</vt:lpstr>
      <vt:lpstr>Push Notifications</vt:lpstr>
      <vt:lpstr>PowerPoint Presentation</vt:lpstr>
      <vt:lpstr>Auth*</vt:lpstr>
      <vt:lpstr>The User object</vt:lpstr>
      <vt:lpstr>PowerPoint Presentation</vt:lpstr>
      <vt:lpstr>More on script options: Custom API</vt:lpstr>
      <vt:lpstr>More on script options: The Scheduler</vt:lpstr>
      <vt:lpstr>PowerPoint Presentation</vt:lpstr>
      <vt:lpstr>Diagnostics, Logging, Scale</vt:lpstr>
      <vt:lpstr>Service Scale</vt:lpstr>
      <vt:lpstr>PowerPoint Presentation</vt:lpstr>
      <vt:lpstr>Mobile Services Tiers</vt:lpstr>
      <vt:lpstr>Windows Azure Mobile Services</vt:lpstr>
      <vt:lpstr>Resources</vt:lpstr>
      <vt:lpstr>PowerPoint Presentation</vt:lpstr>
      <vt:lpstr>PowerPoint Presentation</vt:lpstr>
      <vt:lpstr>Script Source Control</vt:lpstr>
      <vt:lpstr>PowerPoint Presentation</vt:lpstr>
      <vt:lpstr>Command Line Tools</vt:lpstr>
      <vt:lpstr>PowerPoint Presentation</vt:lpstr>
      <vt:lpstr>API Authorization</vt:lpstr>
      <vt:lpstr>Authenticated Users</vt:lpstr>
      <vt:lpstr>OAuth Authentication Flow</vt:lpstr>
    </vt:vector>
  </TitlesOfParts>
  <Company>Artitudes Design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dc:title>
  <dc:subject>Windows Azure</dc:subject>
  <dc:creator>scottgu@microsoft.com;jonahs@microsoft.com</dc:creator>
  <cp:lastModifiedBy>Nick Harris</cp:lastModifiedBy>
  <cp:revision>663</cp:revision>
  <cp:lastPrinted>2011-12-06T05:57:58Z</cp:lastPrinted>
  <dcterms:created xsi:type="dcterms:W3CDTF">2011-03-29T16:07:22Z</dcterms:created>
  <dcterms:modified xsi:type="dcterms:W3CDTF">2013-10-11T04:29:42Z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0x0101002BB55AA0DA9F7246A3E3A4592ED13A8A</vt:lpwstr>
  </property>
</Properties>
</file>